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5"/>
  </p:notesMasterIdLst>
  <p:sldIdLst>
    <p:sldId id="271" r:id="rId2"/>
    <p:sldId id="273" r:id="rId3"/>
    <p:sldId id="274" r:id="rId4"/>
    <p:sldId id="275" r:id="rId5"/>
    <p:sldId id="276" r:id="rId6"/>
    <p:sldId id="277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4" r:id="rId22"/>
    <p:sldId id="295" r:id="rId23"/>
    <p:sldId id="258" r:id="rId24"/>
  </p:sldIdLst>
  <p:sldSz cx="12192000" cy="6858000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D2Coding" panose="020B0609020101020101" pitchFamily="49" charset="-127"/>
      <p:regular r:id="rId27"/>
      <p:bold r:id="rId28"/>
    </p:embeddedFont>
    <p:embeddedFont>
      <p:font typeface="나눔스퀘어 네오 Regular" panose="00000500000000000000" pitchFamily="2" charset="-127"/>
      <p:regular r:id="rId29"/>
    </p:embeddedFont>
    <p:embeddedFont>
      <p:font typeface="나눔스퀘어_ac Bold" panose="020B0600000101010101" pitchFamily="50" charset="-127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. Intro" id="{9BAB98C7-22CF-4B6B-9317-BDC540C269D1}">
          <p14:sldIdLst>
            <p14:sldId id="271"/>
          </p14:sldIdLst>
        </p14:section>
        <p14:section name="1. Main" id="{7E1C7A5F-491F-4831-97E8-4ABD5E08E8DD}">
          <p14:sldIdLst>
            <p14:sldId id="273"/>
            <p14:sldId id="274"/>
            <p14:sldId id="275"/>
            <p14:sldId id="276"/>
            <p14:sldId id="277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4"/>
            <p14:sldId id="295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258A"/>
    <a:srgbClr val="ECDBF5"/>
    <a:srgbClr val="FFFFFF"/>
    <a:srgbClr val="5E217D"/>
    <a:srgbClr val="004098"/>
    <a:srgbClr val="0089A9"/>
    <a:srgbClr val="CBE7F2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 showGuides="1">
      <p:cViewPr varScale="1">
        <p:scale>
          <a:sx n="160" d="100"/>
          <a:sy n="160" d="100"/>
        </p:scale>
        <p:origin x="552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CB4F6AC8-FFF4-4699-96A4-0DD4A72686D3}" type="datetimeFigureOut">
              <a:rPr lang="ko-KR" altLang="en-US" smtClean="0"/>
              <a:pPr/>
              <a:t>2025-01-15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0D045498-4E38-4CA4-927E-F113D92A053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8931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35D64D6-4749-53D1-FDBC-87B9B79C966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8F59400-3B56-E5BB-448A-614A50DAD8EC}"/>
              </a:ext>
            </a:extLst>
          </p:cNvPr>
          <p:cNvSpPr txBox="1">
            <a:spLocks/>
          </p:cNvSpPr>
          <p:nvPr userDrawn="1"/>
        </p:nvSpPr>
        <p:spPr>
          <a:xfrm>
            <a:off x="7044337" y="6342129"/>
            <a:ext cx="4461307" cy="3186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+mn-ea"/>
                <a:ea typeface="+mn-ea"/>
              </a:rPr>
              <a:t>AI &amp; Bigdata Lab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0602C9D-8A8B-0A8F-9778-E2C82BEAA5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181" y="539488"/>
            <a:ext cx="3803616" cy="3343886"/>
          </a:xfrm>
          <a:prstGeom prst="rect">
            <a:avLst/>
          </a:prstGeom>
        </p:spPr>
      </p:pic>
      <p:pic>
        <p:nvPicPr>
          <p:cNvPr id="3" name="그림 2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F58CD099-BAA1-9699-26A4-C2467FD45B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" r="3923"/>
          <a:stretch/>
        </p:blipFill>
        <p:spPr>
          <a:xfrm rot="5400000">
            <a:off x="-381001" y="513835"/>
            <a:ext cx="6858001" cy="583033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9A0F118-2290-E397-3742-23146527708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41" y="1251511"/>
            <a:ext cx="477458" cy="79928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5" name="슬라이드 번호 개체 틀 8">
            <a:extLst>
              <a:ext uri="{FF2B5EF4-FFF2-40B4-BE49-F238E27FC236}">
                <a16:creationId xmlns:a16="http://schemas.microsoft.com/office/drawing/2014/main" id="{B68603BE-F16C-2D94-29DB-8F6F35F4B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08276" y="6492875"/>
            <a:ext cx="2743200" cy="365125"/>
          </a:xfrm>
        </p:spPr>
        <p:txBody>
          <a:bodyPr/>
          <a:lstStyle>
            <a:lvl1pPr algn="l"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67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21C66B1-ABFD-96F2-C988-AB03CF84D8A4}"/>
              </a:ext>
            </a:extLst>
          </p:cNvPr>
          <p:cNvSpPr/>
          <p:nvPr userDrawn="1"/>
        </p:nvSpPr>
        <p:spPr>
          <a:xfrm>
            <a:off x="0" y="0"/>
            <a:ext cx="12192000" cy="787585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E5056A-8997-E84E-ED8B-568DDC4D111B}"/>
              </a:ext>
            </a:extLst>
          </p:cNvPr>
          <p:cNvSpPr/>
          <p:nvPr userDrawn="1"/>
        </p:nvSpPr>
        <p:spPr>
          <a:xfrm>
            <a:off x="0" y="6492875"/>
            <a:ext cx="12192000" cy="365368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슬라이드 번호 개체 틀 8">
            <a:extLst>
              <a:ext uri="{FF2B5EF4-FFF2-40B4-BE49-F238E27FC236}">
                <a16:creationId xmlns:a16="http://schemas.microsoft.com/office/drawing/2014/main" id="{D4FCE129-2F32-A55F-3836-7A95272D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3217" y="6492875"/>
            <a:ext cx="2743200" cy="365125"/>
          </a:xfrm>
        </p:spPr>
        <p:txBody>
          <a:bodyPr/>
          <a:lstStyle>
            <a:lvl1pPr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23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3649D7A-0C73-9112-16D9-077A65F357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89097" y="45334"/>
            <a:ext cx="534156" cy="89419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9A20952F-5811-52FB-3529-A452DFA973D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357" y="-7336"/>
            <a:ext cx="794921" cy="79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0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62682D-312C-0359-7342-69666F570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11971C-18E3-9786-E5C5-08F4D9FD2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35B18-D0B8-EAF0-67AC-074D6EE37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041F-AC90-A1D5-112C-AAE9EFBAD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6194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432DD-2BD5-42A6-8B1F-94044215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3646C-00B2-4F72-9F03-28A39E8D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46F5C-03D3-40EA-B743-BF0939B19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66C7A-B55A-4A25-A9FE-4C3D254D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F5D5C-1738-4696-8769-E2A1903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FB9D8-AD8A-433C-85A4-344A7D4590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39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0E33F-9EBD-DCF2-23C9-FF72C5A3C393}"/>
              </a:ext>
            </a:extLst>
          </p:cNvPr>
          <p:cNvSpPr txBox="1">
            <a:spLocks/>
          </p:cNvSpPr>
          <p:nvPr/>
        </p:nvSpPr>
        <p:spPr>
          <a:xfrm>
            <a:off x="729555" y="368432"/>
            <a:ext cx="2622406" cy="68957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+mj-ea"/>
              </a:rPr>
              <a:t>CHAPTER</a:t>
            </a:r>
            <a:endParaRPr lang="ko-KR" altLang="en-US" sz="2800" dirty="0"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7B0585-3630-0809-D195-B8BAEFECE1C3}"/>
              </a:ext>
            </a:extLst>
          </p:cNvPr>
          <p:cNvSpPr txBox="1">
            <a:spLocks/>
          </p:cNvSpPr>
          <p:nvPr/>
        </p:nvSpPr>
        <p:spPr>
          <a:xfrm>
            <a:off x="1462064" y="2830237"/>
            <a:ext cx="3636706" cy="5930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2400" dirty="0">
                <a:latin typeface="+mj-ea"/>
                <a:ea typeface="+mj-ea"/>
              </a:rPr>
              <a:t>(3). </a:t>
            </a:r>
            <a:r>
              <a:rPr lang="ko-KR" altLang="en-US" sz="2400" dirty="0">
                <a:latin typeface="+mj-ea"/>
                <a:ea typeface="+mj-ea"/>
              </a:rPr>
              <a:t>트리의 앙상블</a:t>
            </a:r>
            <a:endParaRPr lang="en-US" altLang="ko-KR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FFBDF-2AA4-4027-E6EA-8F6E5FEEF2B8}"/>
              </a:ext>
            </a:extLst>
          </p:cNvPr>
          <p:cNvSpPr txBox="1"/>
          <p:nvPr/>
        </p:nvSpPr>
        <p:spPr>
          <a:xfrm>
            <a:off x="1462064" y="1127148"/>
            <a:ext cx="1830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5E217D"/>
                </a:solidFill>
                <a:latin typeface="+mj-ea"/>
                <a:ea typeface="+mj-ea"/>
                <a:cs typeface="Leelawadee UI" panose="020B0502040204020203" pitchFamily="34" charset="-34"/>
              </a:rPr>
              <a:t>05</a:t>
            </a:r>
            <a:endParaRPr lang="ko-KR" altLang="en-US" sz="5400" dirty="0">
              <a:solidFill>
                <a:srgbClr val="5E217D"/>
              </a:solidFill>
              <a:latin typeface="+mj-ea"/>
              <a:ea typeface="+mj-ea"/>
              <a:cs typeface="Leelawadee UI" panose="020B0502040204020203" pitchFamily="34" charset="-34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D8343C9-E3F4-66AC-5EAA-54B3CF20E767}"/>
              </a:ext>
            </a:extLst>
          </p:cNvPr>
          <p:cNvSpPr txBox="1">
            <a:spLocks/>
          </p:cNvSpPr>
          <p:nvPr/>
        </p:nvSpPr>
        <p:spPr>
          <a:xfrm>
            <a:off x="1462064" y="2243833"/>
            <a:ext cx="463393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000" dirty="0">
                <a:latin typeface="+mj-ea"/>
              </a:rPr>
              <a:t>트리 알고리즘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80AEC2F4-95A9-3E2A-6617-4670D9C2B737}"/>
              </a:ext>
            </a:extLst>
          </p:cNvPr>
          <p:cNvSpPr txBox="1">
            <a:spLocks/>
          </p:cNvSpPr>
          <p:nvPr/>
        </p:nvSpPr>
        <p:spPr>
          <a:xfrm>
            <a:off x="7730693" y="5057265"/>
            <a:ext cx="308859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600">
                <a:latin typeface="+mj-ea"/>
              </a:rPr>
              <a:t>임영선</a:t>
            </a:r>
            <a:endParaRPr lang="ko-KR" altLang="en-US" sz="4000" spc="600" dirty="0">
              <a:latin typeface="+mj-ea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6A2FFC8-10C5-DEAD-351F-C8BD9F52A809}"/>
              </a:ext>
            </a:extLst>
          </p:cNvPr>
          <p:cNvSpPr txBox="1">
            <a:spLocks/>
          </p:cNvSpPr>
          <p:nvPr/>
        </p:nvSpPr>
        <p:spPr>
          <a:xfrm>
            <a:off x="7975005" y="4328762"/>
            <a:ext cx="2599972" cy="436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>
                <a:latin typeface="+mn-ea"/>
                <a:ea typeface="+mn-ea"/>
              </a:rPr>
              <a:t>25. 01. 16.</a:t>
            </a:r>
            <a:endParaRPr lang="ko-KR" altLang="en-US" sz="2000" dirty="0">
              <a:latin typeface="+mn-ea"/>
              <a:ea typeface="+mn-ea"/>
            </a:endParaRP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59A0E6EF-6375-B22B-63CA-754B0C0A9E2A}"/>
              </a:ext>
            </a:extLst>
          </p:cNvPr>
          <p:cNvSpPr txBox="1">
            <a:spLocks/>
          </p:cNvSpPr>
          <p:nvPr/>
        </p:nvSpPr>
        <p:spPr>
          <a:xfrm>
            <a:off x="1855487" y="3586566"/>
            <a:ext cx="4240513" cy="24164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1600" dirty="0">
                <a:latin typeface="+mj-ea"/>
                <a:ea typeface="+mj-ea"/>
              </a:rPr>
              <a:t>정형 데이터와 비정형 데이터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1600" dirty="0">
                <a:latin typeface="+mj-ea"/>
                <a:ea typeface="+mj-ea"/>
              </a:rPr>
              <a:t>랜덤 포레스트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1600" dirty="0">
                <a:latin typeface="+mj-ea"/>
                <a:ea typeface="+mj-ea"/>
              </a:rPr>
              <a:t>엑스트라 트리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1600" dirty="0" err="1">
                <a:latin typeface="+mj-ea"/>
                <a:ea typeface="+mj-ea"/>
              </a:rPr>
              <a:t>그레디언트</a:t>
            </a:r>
            <a:r>
              <a:rPr lang="ko-KR" altLang="en-US" sz="1600" dirty="0">
                <a:latin typeface="+mj-ea"/>
                <a:ea typeface="+mj-ea"/>
              </a:rPr>
              <a:t> </a:t>
            </a:r>
            <a:r>
              <a:rPr lang="ko-KR" altLang="en-US" sz="1600" dirty="0" err="1">
                <a:latin typeface="+mj-ea"/>
                <a:ea typeface="+mj-ea"/>
              </a:rPr>
              <a:t>부스팅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1600" dirty="0">
                <a:latin typeface="+mj-ea"/>
                <a:ea typeface="+mj-ea"/>
              </a:rPr>
              <a:t>히스토그램 기반 </a:t>
            </a:r>
            <a:r>
              <a:rPr lang="ko-KR" altLang="en-US" sz="1600" dirty="0" err="1">
                <a:latin typeface="+mj-ea"/>
                <a:ea typeface="+mj-ea"/>
              </a:rPr>
              <a:t>그레디언트</a:t>
            </a:r>
            <a:r>
              <a:rPr lang="ko-KR" altLang="en-US" sz="1600" dirty="0">
                <a:latin typeface="+mj-ea"/>
                <a:ea typeface="+mj-ea"/>
              </a:rPr>
              <a:t> </a:t>
            </a:r>
            <a:r>
              <a:rPr lang="ko-KR" altLang="en-US" sz="1600" dirty="0" err="1">
                <a:latin typeface="+mj-ea"/>
                <a:ea typeface="+mj-ea"/>
              </a:rPr>
              <a:t>부스팅</a:t>
            </a:r>
            <a:endParaRPr lang="ko-KR" altLang="en-US" sz="16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6960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>
                <a:latin typeface="+mj-ea"/>
                <a:ea typeface="+mj-ea"/>
              </a:rPr>
              <a:t>엑스트라 트리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4DB8CD-C947-25F6-1B38-5CF3B181E766}"/>
              </a:ext>
            </a:extLst>
          </p:cNvPr>
          <p:cNvSpPr txBox="1"/>
          <p:nvPr/>
        </p:nvSpPr>
        <p:spPr>
          <a:xfrm>
            <a:off x="256670" y="1017021"/>
            <a:ext cx="3409908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solidFill>
                  <a:srgbClr val="69258A"/>
                </a:solidFill>
                <a:latin typeface="+mn-ea"/>
              </a:rPr>
              <a:t>엑스트라 트리</a:t>
            </a:r>
            <a:r>
              <a:rPr lang="en-US" altLang="ko-KR" dirty="0">
                <a:solidFill>
                  <a:srgbClr val="69258A"/>
                </a:solidFill>
                <a:latin typeface="+mn-ea"/>
              </a:rPr>
              <a:t>(Extra Trees)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A0DE77-51DC-F701-BC00-75360EA0CD19}"/>
              </a:ext>
            </a:extLst>
          </p:cNvPr>
          <p:cNvSpPr txBox="1"/>
          <p:nvPr/>
        </p:nvSpPr>
        <p:spPr>
          <a:xfrm>
            <a:off x="660530" y="1474221"/>
            <a:ext cx="8547533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랜덤 </a:t>
            </a:r>
            <a:r>
              <a:rPr lang="ko-KR" altLang="en-US" sz="1600" dirty="0" err="1">
                <a:latin typeface="+mn-ea"/>
              </a:rPr>
              <a:t>포레스트와</a:t>
            </a:r>
            <a:r>
              <a:rPr lang="ko-KR" altLang="en-US" sz="1600" dirty="0">
                <a:latin typeface="+mn-ea"/>
              </a:rPr>
              <a:t> 매우 비슷하게 동작하고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기본적으로 </a:t>
            </a:r>
            <a:r>
              <a:rPr lang="en-US" altLang="ko-KR" sz="1600" dirty="0">
                <a:latin typeface="+mn-ea"/>
              </a:rPr>
              <a:t>100</a:t>
            </a:r>
            <a:r>
              <a:rPr lang="ko-KR" altLang="en-US" sz="1600" dirty="0">
                <a:latin typeface="+mn-ea"/>
              </a:rPr>
              <a:t>개의 결정 트리를 훈련함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결정 트리가 제공하는 대부분의 매개변수를 지원함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또한 전체 특성 중에 일부 특성을 랜덤하게 선택하여 노드를 분할하는 데 사용함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엑스트라 트리는 부트스트랩 샘플을 사용하지 않고 결정 트리 생성 시 전체 훈련 세트를 사용함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대신 노드를 분할할 때 가장 좋은 분할을 찾는 것이 아니라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무작위로 분할함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867DA937-D496-4CBD-821F-C9B5BB3BC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508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>
                <a:latin typeface="+mj-ea"/>
                <a:ea typeface="+mj-ea"/>
              </a:rPr>
              <a:t>엑스트라 트리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1BDF365-FC04-31CC-5E9E-2FD454CB1C4A}"/>
              </a:ext>
            </a:extLst>
          </p:cNvPr>
          <p:cNvGrpSpPr/>
          <p:nvPr/>
        </p:nvGrpSpPr>
        <p:grpSpPr>
          <a:xfrm>
            <a:off x="660530" y="1001781"/>
            <a:ext cx="10536859" cy="4279328"/>
            <a:chOff x="660530" y="1321821"/>
            <a:chExt cx="10536859" cy="427932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A0DE77-51DC-F701-BC00-75360EA0CD19}"/>
                </a:ext>
              </a:extLst>
            </p:cNvPr>
            <p:cNvSpPr txBox="1"/>
            <p:nvPr/>
          </p:nvSpPr>
          <p:spPr>
            <a:xfrm>
              <a:off x="660530" y="1321821"/>
              <a:ext cx="10536859" cy="11648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dirty="0">
                  <a:latin typeface="+mn-ea"/>
                </a:rPr>
                <a:t>하나의 결정 트리에서 특성을 무작위로 분할한다면 성능이 낮아지겠지만 많은 트리를 앙상블 하기 때문에 과대적합을 </a:t>
              </a:r>
              <a:br>
                <a:rPr lang="en-US" altLang="ko-KR" sz="1600" dirty="0">
                  <a:latin typeface="+mn-ea"/>
                </a:rPr>
              </a:br>
              <a:r>
                <a:rPr lang="ko-KR" altLang="en-US" sz="1600" dirty="0">
                  <a:latin typeface="+mn-ea"/>
                </a:rPr>
                <a:t>막고 검증 세트의 점수를 높이는 효과가 있음</a:t>
              </a:r>
              <a:endParaRPr lang="en-US" altLang="ko-KR" sz="1600" dirty="0">
                <a:latin typeface="+mn-ea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dirty="0" err="1">
                  <a:latin typeface="+mn-ea"/>
                </a:rPr>
                <a:t>사이킷런에서</a:t>
              </a:r>
              <a:r>
                <a:rPr lang="ko-KR" altLang="en-US" sz="1600" dirty="0">
                  <a:latin typeface="+mn-ea"/>
                </a:rPr>
                <a:t> 제공하는 엑스트라 트리는 </a:t>
              </a:r>
              <a:r>
                <a:rPr lang="en-US" altLang="ko-KR" sz="1600" dirty="0" err="1">
                  <a:latin typeface="+mn-ea"/>
                </a:rPr>
                <a:t>ExtraTreesClassifier</a:t>
              </a:r>
              <a:r>
                <a:rPr lang="ko-KR" altLang="en-US" sz="1600" dirty="0">
                  <a:latin typeface="+mn-ea"/>
                </a:rPr>
                <a:t>로 이 모델의 교차 검증 점수를 확인</a:t>
              </a:r>
              <a:endParaRPr lang="en-US" altLang="ko-KR" sz="1600" dirty="0">
                <a:latin typeface="+mn-ea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B91EB86-9FEC-E222-A326-31BD3090C8B7}"/>
                </a:ext>
              </a:extLst>
            </p:cNvPr>
            <p:cNvSpPr txBox="1"/>
            <p:nvPr/>
          </p:nvSpPr>
          <p:spPr>
            <a:xfrm>
              <a:off x="1106225" y="2571186"/>
              <a:ext cx="9389058" cy="138499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400" b="0" dirty="0">
                  <a:solidFill>
                    <a:srgbClr val="EBBBFF"/>
                  </a:solidFill>
                  <a:effectLst/>
                  <a:latin typeface="+mn-ea"/>
                </a:rPr>
                <a:t>from</a:t>
              </a:r>
              <a:r>
                <a:rPr lang="en-US" altLang="ko-KR" sz="1400" b="0" dirty="0">
                  <a:solidFill>
                    <a:srgbClr val="FFFFFF"/>
                  </a:solidFill>
                  <a:effectLst/>
                  <a:latin typeface="+mn-ea"/>
                </a:rPr>
                <a:t> </a:t>
              </a:r>
              <a:r>
                <a:rPr lang="en-US" altLang="ko-KR" sz="1400" b="0" dirty="0" err="1">
                  <a:solidFill>
                    <a:srgbClr val="FFEEAD"/>
                  </a:solidFill>
                  <a:effectLst/>
                  <a:latin typeface="+mn-ea"/>
                </a:rPr>
                <a:t>sklearn</a:t>
              </a:r>
              <a:r>
                <a:rPr lang="en-US" altLang="ko-KR" sz="1400" b="0" dirty="0" err="1">
                  <a:solidFill>
                    <a:srgbClr val="FFFFFF"/>
                  </a:solidFill>
                  <a:effectLst/>
                  <a:latin typeface="+mn-ea"/>
                </a:rPr>
                <a:t>.</a:t>
              </a:r>
              <a:r>
                <a:rPr lang="en-US" altLang="ko-KR" sz="1400" b="0" dirty="0" err="1">
                  <a:solidFill>
                    <a:srgbClr val="FFEEAD"/>
                  </a:solidFill>
                  <a:effectLst/>
                  <a:latin typeface="+mn-ea"/>
                </a:rPr>
                <a:t>ensemble</a:t>
              </a:r>
              <a:r>
                <a:rPr lang="en-US" altLang="ko-KR" sz="1400" b="0" dirty="0">
                  <a:solidFill>
                    <a:srgbClr val="FFFFFF"/>
                  </a:solidFill>
                  <a:effectLst/>
                  <a:latin typeface="+mn-ea"/>
                </a:rPr>
                <a:t> </a:t>
              </a:r>
              <a:r>
                <a:rPr lang="en-US" altLang="ko-KR" sz="1400" b="0" dirty="0">
                  <a:solidFill>
                    <a:srgbClr val="EBBBFF"/>
                  </a:solidFill>
                  <a:effectLst/>
                  <a:latin typeface="+mn-ea"/>
                </a:rPr>
                <a:t>import</a:t>
              </a:r>
              <a:r>
                <a:rPr lang="en-US" altLang="ko-KR" sz="1400" b="0" dirty="0">
                  <a:solidFill>
                    <a:srgbClr val="FFFFFF"/>
                  </a:solidFill>
                  <a:effectLst/>
                  <a:latin typeface="+mn-ea"/>
                </a:rPr>
                <a:t> </a:t>
              </a:r>
              <a:r>
                <a:rPr lang="en-US" altLang="ko-KR" sz="1400" b="0" dirty="0" err="1">
                  <a:solidFill>
                    <a:srgbClr val="FFEEAD"/>
                  </a:solidFill>
                  <a:effectLst/>
                  <a:latin typeface="+mn-ea"/>
                </a:rPr>
                <a:t>ExtraTreesClassifier</a:t>
              </a:r>
              <a:endParaRPr lang="en-US" altLang="ko-KR" sz="1400" b="0" dirty="0">
                <a:solidFill>
                  <a:srgbClr val="FFFFFF"/>
                </a:solidFill>
                <a:effectLst/>
                <a:latin typeface="+mn-ea"/>
              </a:endParaRPr>
            </a:p>
            <a:p>
              <a:br>
                <a:rPr lang="en-US" altLang="ko-KR" sz="1400" b="0" dirty="0">
                  <a:solidFill>
                    <a:srgbClr val="FFFFFF"/>
                  </a:solidFill>
                  <a:effectLst/>
                  <a:latin typeface="+mn-ea"/>
                </a:rPr>
              </a:br>
              <a:r>
                <a:rPr lang="en-US" altLang="ko-KR" sz="1400" b="0" dirty="0">
                  <a:solidFill>
                    <a:srgbClr val="FF9DA4"/>
                  </a:solidFill>
                  <a:effectLst/>
                  <a:latin typeface="+mn-ea"/>
                </a:rPr>
                <a:t>et</a:t>
              </a:r>
              <a:r>
                <a:rPr lang="en-US" altLang="ko-KR" sz="1400" b="0" dirty="0">
                  <a:solidFill>
                    <a:srgbClr val="FFFFFF"/>
                  </a:solidFill>
                  <a:effectLst/>
                  <a:latin typeface="+mn-ea"/>
                </a:rPr>
                <a:t> </a:t>
              </a:r>
              <a:r>
                <a:rPr lang="en-US" altLang="ko-KR" sz="1400" b="0" dirty="0">
                  <a:solidFill>
                    <a:srgbClr val="99FFFF"/>
                  </a:solidFill>
                  <a:effectLst/>
                  <a:latin typeface="+mn-ea"/>
                </a:rPr>
                <a:t>=</a:t>
              </a:r>
              <a:r>
                <a:rPr lang="en-US" altLang="ko-KR" sz="1400" b="0" dirty="0">
                  <a:solidFill>
                    <a:srgbClr val="FFFFFF"/>
                  </a:solidFill>
                  <a:effectLst/>
                  <a:latin typeface="+mn-ea"/>
                </a:rPr>
                <a:t> </a:t>
              </a:r>
              <a:r>
                <a:rPr lang="en-US" altLang="ko-KR" sz="1400" b="0" dirty="0" err="1">
                  <a:solidFill>
                    <a:srgbClr val="FFEEAD"/>
                  </a:solidFill>
                  <a:effectLst/>
                  <a:latin typeface="+mn-ea"/>
                </a:rPr>
                <a:t>ExtraTreesClassifier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(</a:t>
              </a:r>
              <a:r>
                <a:rPr lang="en-US" altLang="ko-KR" sz="1400" b="0" dirty="0" err="1">
                  <a:solidFill>
                    <a:srgbClr val="FFC58F"/>
                  </a:solidFill>
                  <a:effectLst/>
                  <a:latin typeface="+mn-ea"/>
                </a:rPr>
                <a:t>n_jobs</a:t>
              </a:r>
              <a:r>
                <a:rPr lang="en-US" altLang="ko-KR" sz="1400" b="0" dirty="0">
                  <a:solidFill>
                    <a:srgbClr val="99FFFF"/>
                  </a:solidFill>
                  <a:effectLst/>
                  <a:latin typeface="+mn-ea"/>
                </a:rPr>
                <a:t>=-</a:t>
              </a:r>
              <a:r>
                <a:rPr lang="en-US" altLang="ko-KR" sz="1400" b="0" dirty="0">
                  <a:solidFill>
                    <a:srgbClr val="FFC58F"/>
                  </a:solidFill>
                  <a:effectLst/>
                  <a:latin typeface="+mn-ea"/>
                </a:rPr>
                <a:t>1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, </a:t>
              </a:r>
              <a:r>
                <a:rPr lang="en-US" altLang="ko-KR" sz="1400" b="0" dirty="0" err="1">
                  <a:solidFill>
                    <a:srgbClr val="FFC58F"/>
                  </a:solidFill>
                  <a:effectLst/>
                  <a:latin typeface="+mn-ea"/>
                </a:rPr>
                <a:t>random_state</a:t>
              </a:r>
              <a:r>
                <a:rPr lang="en-US" altLang="ko-KR" sz="1400" b="0" dirty="0">
                  <a:solidFill>
                    <a:srgbClr val="99FFFF"/>
                  </a:solidFill>
                  <a:effectLst/>
                  <a:latin typeface="+mn-ea"/>
                </a:rPr>
                <a:t>=</a:t>
              </a:r>
              <a:r>
                <a:rPr lang="en-US" altLang="ko-KR" sz="1400" b="0" dirty="0">
                  <a:solidFill>
                    <a:srgbClr val="FFC58F"/>
                  </a:solidFill>
                  <a:effectLst/>
                  <a:latin typeface="+mn-ea"/>
                </a:rPr>
                <a:t>42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)</a:t>
              </a:r>
              <a:endParaRPr lang="en-US" altLang="ko-KR" sz="1400" b="0" dirty="0">
                <a:solidFill>
                  <a:srgbClr val="FFFFFF"/>
                </a:solidFill>
                <a:effectLst/>
                <a:latin typeface="+mn-ea"/>
              </a:endParaRPr>
            </a:p>
            <a:p>
              <a:r>
                <a:rPr lang="en-US" altLang="ko-KR" sz="1400" b="0" dirty="0">
                  <a:solidFill>
                    <a:srgbClr val="FF9DA4"/>
                  </a:solidFill>
                  <a:effectLst/>
                  <a:latin typeface="+mn-ea"/>
                </a:rPr>
                <a:t>score</a:t>
              </a:r>
              <a:r>
                <a:rPr lang="en-US" altLang="ko-KR" sz="1400" b="0" dirty="0">
                  <a:solidFill>
                    <a:srgbClr val="FFFFFF"/>
                  </a:solidFill>
                  <a:effectLst/>
                  <a:latin typeface="+mn-ea"/>
                </a:rPr>
                <a:t> </a:t>
              </a:r>
              <a:r>
                <a:rPr lang="en-US" altLang="ko-KR" sz="1400" b="0" dirty="0">
                  <a:solidFill>
                    <a:srgbClr val="99FFFF"/>
                  </a:solidFill>
                  <a:effectLst/>
                  <a:latin typeface="+mn-ea"/>
                </a:rPr>
                <a:t>=</a:t>
              </a:r>
              <a:r>
                <a:rPr lang="en-US" altLang="ko-KR" sz="1400" b="0" dirty="0">
                  <a:solidFill>
                    <a:srgbClr val="FFFFFF"/>
                  </a:solidFill>
                  <a:effectLst/>
                  <a:latin typeface="+mn-ea"/>
                </a:rPr>
                <a:t> </a:t>
              </a:r>
              <a:r>
                <a:rPr lang="en-US" altLang="ko-KR" sz="1400" b="0" dirty="0" err="1">
                  <a:solidFill>
                    <a:srgbClr val="BBDAFF"/>
                  </a:solidFill>
                  <a:effectLst/>
                  <a:latin typeface="+mn-ea"/>
                </a:rPr>
                <a:t>cross_validate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(</a:t>
              </a:r>
              <a:r>
                <a:rPr lang="en-US" altLang="ko-KR" sz="1400" b="0" dirty="0">
                  <a:solidFill>
                    <a:srgbClr val="FF9DA4"/>
                  </a:solidFill>
                  <a:effectLst/>
                  <a:latin typeface="+mn-ea"/>
                </a:rPr>
                <a:t>et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, </a:t>
              </a:r>
              <a:r>
                <a:rPr lang="en-US" altLang="ko-KR" sz="1400" b="0" dirty="0" err="1">
                  <a:solidFill>
                    <a:srgbClr val="FF9DA4"/>
                  </a:solidFill>
                  <a:effectLst/>
                  <a:latin typeface="+mn-ea"/>
                </a:rPr>
                <a:t>train_input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, </a:t>
              </a:r>
              <a:r>
                <a:rPr lang="en-US" altLang="ko-KR" sz="1400" b="0" dirty="0" err="1">
                  <a:solidFill>
                    <a:srgbClr val="FF9DA4"/>
                  </a:solidFill>
                  <a:effectLst/>
                  <a:latin typeface="+mn-ea"/>
                </a:rPr>
                <a:t>train_target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, </a:t>
              </a:r>
              <a:r>
                <a:rPr lang="en-US" altLang="ko-KR" sz="1400" b="0" dirty="0" err="1">
                  <a:solidFill>
                    <a:srgbClr val="FFC58F"/>
                  </a:solidFill>
                  <a:effectLst/>
                  <a:latin typeface="+mn-ea"/>
                </a:rPr>
                <a:t>return_train_score</a:t>
              </a:r>
              <a:r>
                <a:rPr lang="en-US" altLang="ko-KR" sz="1400" b="0" dirty="0">
                  <a:solidFill>
                    <a:srgbClr val="99FFFF"/>
                  </a:solidFill>
                  <a:effectLst/>
                  <a:latin typeface="+mn-ea"/>
                </a:rPr>
                <a:t>=</a:t>
              </a:r>
              <a:r>
                <a:rPr lang="en-US" altLang="ko-KR" sz="1400" b="0" dirty="0">
                  <a:solidFill>
                    <a:srgbClr val="FF9DA4"/>
                  </a:solidFill>
                  <a:effectLst/>
                  <a:latin typeface="+mn-ea"/>
                </a:rPr>
                <a:t>True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, </a:t>
              </a:r>
              <a:r>
                <a:rPr lang="en-US" altLang="ko-KR" sz="1400" b="0" dirty="0" err="1">
                  <a:solidFill>
                    <a:srgbClr val="FFC58F"/>
                  </a:solidFill>
                  <a:effectLst/>
                  <a:latin typeface="+mn-ea"/>
                </a:rPr>
                <a:t>n_jobs</a:t>
              </a:r>
              <a:r>
                <a:rPr lang="en-US" altLang="ko-KR" sz="1400" b="0" dirty="0">
                  <a:solidFill>
                    <a:srgbClr val="99FFFF"/>
                  </a:solidFill>
                  <a:effectLst/>
                  <a:latin typeface="+mn-ea"/>
                </a:rPr>
                <a:t>=-</a:t>
              </a:r>
              <a:r>
                <a:rPr lang="en-US" altLang="ko-KR" sz="1400" b="0" dirty="0">
                  <a:solidFill>
                    <a:srgbClr val="FFC58F"/>
                  </a:solidFill>
                  <a:effectLst/>
                  <a:latin typeface="+mn-ea"/>
                </a:rPr>
                <a:t>1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)</a:t>
              </a:r>
              <a:endParaRPr lang="en-US" altLang="ko-KR" sz="1400" b="0" dirty="0">
                <a:solidFill>
                  <a:srgbClr val="FFFFFF"/>
                </a:solidFill>
                <a:effectLst/>
                <a:latin typeface="+mn-ea"/>
              </a:endParaRPr>
            </a:p>
            <a:p>
              <a:br>
                <a:rPr lang="en-US" altLang="ko-KR" sz="1400" b="0" dirty="0">
                  <a:solidFill>
                    <a:srgbClr val="FFFFFF"/>
                  </a:solidFill>
                  <a:effectLst/>
                  <a:latin typeface="+mn-ea"/>
                </a:rPr>
              </a:b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print(</a:t>
              </a:r>
              <a:r>
                <a:rPr lang="en-US" altLang="ko-KR" sz="1400" b="0" dirty="0" err="1">
                  <a:solidFill>
                    <a:srgbClr val="FFEEAD"/>
                  </a:solidFill>
                  <a:effectLst/>
                  <a:latin typeface="+mn-ea"/>
                </a:rPr>
                <a:t>np</a:t>
              </a:r>
              <a:r>
                <a:rPr lang="en-US" altLang="ko-KR" sz="1400" b="0" dirty="0" err="1">
                  <a:solidFill>
                    <a:srgbClr val="BBDAFF"/>
                  </a:solidFill>
                  <a:effectLst/>
                  <a:latin typeface="+mn-ea"/>
                </a:rPr>
                <a:t>.mean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(</a:t>
              </a:r>
              <a:r>
                <a:rPr lang="en-US" altLang="ko-KR" sz="1400" b="0" dirty="0">
                  <a:solidFill>
                    <a:srgbClr val="FF9DA4"/>
                  </a:solidFill>
                  <a:effectLst/>
                  <a:latin typeface="+mn-ea"/>
                </a:rPr>
                <a:t>scores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[</a:t>
              </a:r>
              <a:r>
                <a:rPr lang="en-US" altLang="ko-KR" sz="1400" b="0" dirty="0">
                  <a:solidFill>
                    <a:srgbClr val="D1F1A9"/>
                  </a:solidFill>
                  <a:effectLst/>
                  <a:latin typeface="+mn-ea"/>
                </a:rPr>
                <a:t>'</a:t>
              </a:r>
              <a:r>
                <a:rPr lang="en-US" altLang="ko-KR" sz="1400" b="0" dirty="0" err="1">
                  <a:solidFill>
                    <a:srgbClr val="D1F1A9"/>
                  </a:solidFill>
                  <a:effectLst/>
                  <a:latin typeface="+mn-ea"/>
                </a:rPr>
                <a:t>train_score</a:t>
              </a:r>
              <a:r>
                <a:rPr lang="en-US" altLang="ko-KR" sz="1400" b="0" dirty="0">
                  <a:solidFill>
                    <a:srgbClr val="D1F1A9"/>
                  </a:solidFill>
                  <a:effectLst/>
                  <a:latin typeface="+mn-ea"/>
                </a:rPr>
                <a:t>'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]), </a:t>
              </a:r>
              <a:r>
                <a:rPr lang="en-US" altLang="ko-KR" sz="1400" b="0" dirty="0" err="1">
                  <a:solidFill>
                    <a:srgbClr val="FFEEAD"/>
                  </a:solidFill>
                  <a:effectLst/>
                  <a:latin typeface="+mn-ea"/>
                </a:rPr>
                <a:t>np</a:t>
              </a:r>
              <a:r>
                <a:rPr lang="en-US" altLang="ko-KR" sz="1400" b="0" dirty="0" err="1">
                  <a:solidFill>
                    <a:srgbClr val="BBDAFF"/>
                  </a:solidFill>
                  <a:effectLst/>
                  <a:latin typeface="+mn-ea"/>
                </a:rPr>
                <a:t>.mean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(</a:t>
              </a:r>
              <a:r>
                <a:rPr lang="en-US" altLang="ko-KR" sz="1400" b="0" dirty="0">
                  <a:solidFill>
                    <a:srgbClr val="FF9DA4"/>
                  </a:solidFill>
                  <a:effectLst/>
                  <a:latin typeface="+mn-ea"/>
                </a:rPr>
                <a:t>scores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[</a:t>
              </a:r>
              <a:r>
                <a:rPr lang="en-US" altLang="ko-KR" sz="1400" b="0" dirty="0">
                  <a:solidFill>
                    <a:srgbClr val="D1F1A9"/>
                  </a:solidFill>
                  <a:effectLst/>
                  <a:latin typeface="+mn-ea"/>
                </a:rPr>
                <a:t>'</a:t>
              </a:r>
              <a:r>
                <a:rPr lang="en-US" altLang="ko-KR" sz="1400" b="0" dirty="0" err="1">
                  <a:solidFill>
                    <a:srgbClr val="D1F1A9"/>
                  </a:solidFill>
                  <a:effectLst/>
                  <a:latin typeface="+mn-ea"/>
                </a:rPr>
                <a:t>test_score</a:t>
              </a:r>
              <a:r>
                <a:rPr lang="en-US" altLang="ko-KR" sz="1400" b="0" dirty="0">
                  <a:solidFill>
                    <a:srgbClr val="D1F1A9"/>
                  </a:solidFill>
                  <a:effectLst/>
                  <a:latin typeface="+mn-ea"/>
                </a:rPr>
                <a:t>'</a:t>
              </a:r>
              <a:r>
                <a:rPr lang="en-US" altLang="ko-KR" sz="1400" b="0" dirty="0">
                  <a:solidFill>
                    <a:srgbClr val="BBDAFF"/>
                  </a:solidFill>
                  <a:effectLst/>
                  <a:latin typeface="+mn-ea"/>
                </a:rPr>
                <a:t>]))</a:t>
              </a:r>
              <a:endParaRPr lang="en-US" altLang="ko-KR" sz="1400" b="0" dirty="0">
                <a:solidFill>
                  <a:srgbClr val="FFFFFF"/>
                </a:solidFill>
                <a:effectLst/>
                <a:latin typeface="+mn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82D1677-8524-EDFC-03BF-7C8C61EDBD3A}"/>
                </a:ext>
              </a:extLst>
            </p:cNvPr>
            <p:cNvSpPr txBox="1"/>
            <p:nvPr/>
          </p:nvSpPr>
          <p:spPr>
            <a:xfrm>
              <a:off x="1106225" y="4163183"/>
              <a:ext cx="9389058" cy="307777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400" b="0" dirty="0">
                  <a:solidFill>
                    <a:schemeClr val="bg1"/>
                  </a:solidFill>
                  <a:effectLst/>
                  <a:latin typeface="+mn-ea"/>
                </a:rPr>
                <a:t>&gt;&gt;&gt; 0.9973541965122431 0.8905151032797809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8538226-8BC3-E981-6536-C94D52D7CE50}"/>
                </a:ext>
              </a:extLst>
            </p:cNvPr>
            <p:cNvSpPr txBox="1"/>
            <p:nvPr/>
          </p:nvSpPr>
          <p:spPr>
            <a:xfrm>
              <a:off x="1064390" y="4570418"/>
              <a:ext cx="8103500" cy="10307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latin typeface="+mn-ea"/>
                </a:rPr>
                <a:t>랜덤 </a:t>
              </a:r>
              <a:r>
                <a:rPr lang="ko-KR" altLang="en-US" sz="1400" dirty="0" err="1">
                  <a:latin typeface="+mn-ea"/>
                </a:rPr>
                <a:t>포레스트와</a:t>
              </a:r>
              <a:r>
                <a:rPr lang="ko-KR" altLang="en-US" sz="1400" dirty="0">
                  <a:latin typeface="+mn-ea"/>
                </a:rPr>
                <a:t> 비슷한 결과를 얻었는데 특성이 많지 않아 두 모델의 차이가 크지 않음</a:t>
              </a:r>
              <a:endParaRPr lang="en-US" altLang="ko-KR" sz="1400" dirty="0">
                <a:latin typeface="+mn-ea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latin typeface="+mn-ea"/>
                </a:rPr>
                <a:t>보통 엑스트라 트리가 무작위성이 좀 더 크기 때문에 랜덤 </a:t>
              </a:r>
              <a:r>
                <a:rPr lang="ko-KR" altLang="en-US" sz="1400" dirty="0" err="1">
                  <a:latin typeface="+mn-ea"/>
                </a:rPr>
                <a:t>포레스트가</a:t>
              </a:r>
              <a:r>
                <a:rPr lang="ko-KR" altLang="en-US" sz="1400" dirty="0">
                  <a:latin typeface="+mn-ea"/>
                </a:rPr>
                <a:t> 더 많은 결정 트리를 </a:t>
              </a:r>
              <a:r>
                <a:rPr lang="ko-KR" altLang="en-US" sz="1400" dirty="0" err="1">
                  <a:latin typeface="+mn-ea"/>
                </a:rPr>
                <a:t>훈련해야함</a:t>
              </a:r>
              <a:endParaRPr lang="en-US" altLang="ko-KR" sz="1400" dirty="0">
                <a:latin typeface="+mn-ea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latin typeface="+mn-ea"/>
                </a:rPr>
                <a:t>하지만 랜덤하게 노드를 분할하기 때문에 빠른 계산 속도가 엑스트라 트리의 장점임</a:t>
              </a:r>
              <a:endParaRPr lang="en-US" altLang="ko-KR" sz="1400" dirty="0">
                <a:latin typeface="+mn-ea"/>
              </a:endParaRPr>
            </a:p>
          </p:txBody>
        </p:sp>
      </p:grp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DBDE339E-B567-09B5-A647-D903BCB2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2897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>
                <a:latin typeface="+mj-ea"/>
                <a:ea typeface="+mj-ea"/>
              </a:rPr>
              <a:t>엑스트라 트리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A0DE77-51DC-F701-BC00-75360EA0CD19}"/>
              </a:ext>
            </a:extLst>
          </p:cNvPr>
          <p:cNvSpPr txBox="1"/>
          <p:nvPr/>
        </p:nvSpPr>
        <p:spPr>
          <a:xfrm>
            <a:off x="660530" y="1001781"/>
            <a:ext cx="9769021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엑스트라 트리도 랜덤 </a:t>
            </a:r>
            <a:r>
              <a:rPr lang="ko-KR" altLang="en-US" sz="1600" dirty="0" err="1">
                <a:latin typeface="+mn-ea"/>
              </a:rPr>
              <a:t>포레스트와</a:t>
            </a:r>
            <a:r>
              <a:rPr lang="ko-KR" altLang="en-US" sz="1600" dirty="0">
                <a:latin typeface="+mn-ea"/>
              </a:rPr>
              <a:t> 마찬가지로 특성 중요도를 제공함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순서는 </a:t>
            </a:r>
            <a:r>
              <a:rPr lang="en-US" altLang="ko-KR" sz="1600" dirty="0">
                <a:latin typeface="+mn-ea"/>
              </a:rPr>
              <a:t>[</a:t>
            </a:r>
            <a:r>
              <a:rPr lang="ko-KR" altLang="en-US" sz="1600" dirty="0">
                <a:latin typeface="+mn-ea"/>
              </a:rPr>
              <a:t>알코올 도수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당도</a:t>
            </a:r>
            <a:r>
              <a:rPr lang="en-US" altLang="ko-KR" sz="1600" dirty="0">
                <a:latin typeface="+mn-ea"/>
              </a:rPr>
              <a:t>, pH]</a:t>
            </a:r>
            <a:r>
              <a:rPr lang="ko-KR" altLang="en-US" sz="1600" dirty="0">
                <a:latin typeface="+mn-ea"/>
              </a:rPr>
              <a:t>인데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결과를 보면 엑스트라 트리도 결정 트리보다 당도에 대한 의존성이 작음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91EB86-9FEC-E222-A326-31BD3090C8B7}"/>
              </a:ext>
            </a:extLst>
          </p:cNvPr>
          <p:cNvSpPr txBox="1"/>
          <p:nvPr/>
        </p:nvSpPr>
        <p:spPr>
          <a:xfrm>
            <a:off x="1106225" y="1915866"/>
            <a:ext cx="9389058" cy="52322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et</a:t>
            </a:r>
            <a:r>
              <a:rPr lang="fr-FR" altLang="ko-KR" sz="1400" b="0" dirty="0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fit(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fr-FR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et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feature_importances_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fr-FR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2D1677-8524-EDFC-03BF-7C8C61EDBD3A}"/>
              </a:ext>
            </a:extLst>
          </p:cNvPr>
          <p:cNvSpPr txBox="1"/>
          <p:nvPr/>
        </p:nvSpPr>
        <p:spPr>
          <a:xfrm>
            <a:off x="1106225" y="2639183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[0.20183568 0.52242907 0.27573525]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538226-8BC3-E981-6536-C94D52D7CE50}"/>
              </a:ext>
            </a:extLst>
          </p:cNvPr>
          <p:cNvSpPr txBox="1"/>
          <p:nvPr/>
        </p:nvSpPr>
        <p:spPr>
          <a:xfrm>
            <a:off x="1064390" y="3023558"/>
            <a:ext cx="5389617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엑스트라 트리의 회귀 버전은 </a:t>
            </a:r>
            <a:r>
              <a:rPr lang="en-US" altLang="ko-KR" sz="1400" dirty="0" err="1">
                <a:latin typeface="+mn-ea"/>
              </a:rPr>
              <a:t>ExtraTreesRegressor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클래스임</a:t>
            </a:r>
            <a:endParaRPr lang="en-US" altLang="ko-KR" sz="1400" dirty="0">
              <a:latin typeface="+mn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81ADD3-F496-447C-3D31-8BB0CE464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299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91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054AD5-8174-C8A5-2D4F-80E12D71FE5E}"/>
              </a:ext>
            </a:extLst>
          </p:cNvPr>
          <p:cNvSpPr txBox="1"/>
          <p:nvPr/>
        </p:nvSpPr>
        <p:spPr>
          <a:xfrm>
            <a:off x="256670" y="1017021"/>
            <a:ext cx="4825360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 err="1">
                <a:solidFill>
                  <a:srgbClr val="69258A"/>
                </a:solidFill>
                <a:latin typeface="+mn-ea"/>
              </a:rPr>
              <a:t>그레이디언트</a:t>
            </a:r>
            <a:r>
              <a:rPr lang="ko-KR" altLang="en-US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dirty="0" err="1">
                <a:solidFill>
                  <a:srgbClr val="69258A"/>
                </a:solidFill>
                <a:latin typeface="+mn-ea"/>
              </a:rPr>
              <a:t>부스팅</a:t>
            </a:r>
            <a:r>
              <a:rPr lang="en-US" altLang="ko-KR" dirty="0">
                <a:solidFill>
                  <a:srgbClr val="69258A"/>
                </a:solidFill>
                <a:latin typeface="+mn-ea"/>
              </a:rPr>
              <a:t>(Gradient boosting)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590302-4086-A016-F46B-8D8146B7B012}"/>
              </a:ext>
            </a:extLst>
          </p:cNvPr>
          <p:cNvSpPr txBox="1"/>
          <p:nvPr/>
        </p:nvSpPr>
        <p:spPr>
          <a:xfrm>
            <a:off x="660530" y="1474221"/>
            <a:ext cx="9761005" cy="2272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깊이가 얕은 결정 트리를 사용하여 이전 트리의 오차를 보완하는 방식으로 앙상블 하는 방법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사이킷런의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GradientBoostingClassifier</a:t>
            </a:r>
            <a:r>
              <a:rPr lang="ko-KR" altLang="en-US" sz="1600" dirty="0">
                <a:latin typeface="+mn-ea"/>
              </a:rPr>
              <a:t>는 기본적으로 깊이가</a:t>
            </a:r>
            <a:r>
              <a:rPr lang="en-US" altLang="ko-KR" sz="1600" dirty="0">
                <a:latin typeface="+mn-ea"/>
              </a:rPr>
              <a:t> 3</a:t>
            </a:r>
            <a:r>
              <a:rPr lang="ko-KR" altLang="en-US" sz="1600" dirty="0">
                <a:latin typeface="+mn-ea"/>
              </a:rPr>
              <a:t>인 결정 트리를 </a:t>
            </a:r>
            <a:r>
              <a:rPr lang="en-US" altLang="ko-KR" sz="1600" dirty="0">
                <a:latin typeface="+mn-ea"/>
              </a:rPr>
              <a:t>100</a:t>
            </a:r>
            <a:r>
              <a:rPr lang="ko-KR" altLang="en-US" sz="1600" dirty="0">
                <a:latin typeface="+mn-ea"/>
              </a:rPr>
              <a:t>개 사용함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깊이가 얕은 결정 트리를 사용하기 때문에 과대적합에 강하고 일반적으로 높은 일반화 성능을 기대할 수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경사 하강법을 사용하여 트리를 앙상블에 추가함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분류에서는 로지스틱 손실 함수를 사용하고 회귀에서는 평균 제곱 오차 함수를 사용함 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결정 트리를 계속 추가하면서 가장 낮은 곳을 찾아 이동하고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학습률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매개변수로 속도를 조절함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211D335-6233-13B3-6592-6F64CEAEB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13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9213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91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A1B93C-4299-1CAF-8A70-FC193183757B}"/>
              </a:ext>
            </a:extLst>
          </p:cNvPr>
          <p:cNvSpPr txBox="1"/>
          <p:nvPr/>
        </p:nvSpPr>
        <p:spPr>
          <a:xfrm>
            <a:off x="660530" y="1001781"/>
            <a:ext cx="8513869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사이킷런의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GradientBoostingClassifier</a:t>
            </a:r>
            <a:r>
              <a:rPr lang="ko-KR" altLang="en-US" sz="1600" dirty="0">
                <a:latin typeface="+mn-ea"/>
              </a:rPr>
              <a:t>를 사용해 와인 데이터셋의 교차검증 점수를 확인</a:t>
            </a:r>
            <a:endParaRPr lang="en-US" altLang="ko-KR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8C02A0-B414-73DA-9ACD-B5AF79056472}"/>
              </a:ext>
            </a:extLst>
          </p:cNvPr>
          <p:cNvSpPr txBox="1"/>
          <p:nvPr/>
        </p:nvSpPr>
        <p:spPr>
          <a:xfrm>
            <a:off x="1106225" y="1534866"/>
            <a:ext cx="9389058" cy="138499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+mn-ea"/>
              </a:rPr>
              <a:t>sklearn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+mn-ea"/>
              </a:rPr>
              <a:t>ensemble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+mn-ea"/>
              </a:rPr>
              <a:t>GradientBoostingClassifier</a:t>
            </a:r>
            <a:endParaRPr lang="en-US" altLang="ko-KR" sz="1400" b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>
                <a:solidFill>
                  <a:srgbClr val="FF9DA4"/>
                </a:solidFill>
                <a:effectLst/>
                <a:latin typeface="+mn-ea"/>
              </a:rPr>
              <a:t>gb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+mn-ea"/>
              </a:rPr>
              <a:t>GradientBoostingClassifier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cross_validate(</a:t>
            </a:r>
            <a:r>
              <a:rPr lang="en-US" altLang="ko-KR" sz="1400" b="0">
                <a:solidFill>
                  <a:srgbClr val="FF9DA4"/>
                </a:solidFill>
                <a:effectLst/>
                <a:latin typeface="+mn-ea"/>
              </a:rPr>
              <a:t>gb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+mn-ea"/>
              </a:rPr>
              <a:t>return_train_score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>
                <a:solidFill>
                  <a:srgbClr val="FF9DA4"/>
                </a:solidFill>
                <a:effectLst/>
                <a:latin typeface="+mn-ea"/>
              </a:rPr>
              <a:t>True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.mean(</a:t>
            </a:r>
            <a:r>
              <a:rPr lang="en-US" altLang="ko-KR" sz="1400" b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>
                <a:solidFill>
                  <a:srgbClr val="D1F1A9"/>
                </a:solidFill>
                <a:effectLst/>
                <a:latin typeface="+mn-ea"/>
              </a:rPr>
              <a:t>'train_score'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]), </a:t>
            </a:r>
            <a:r>
              <a:rPr lang="en-US" altLang="ko-KR" sz="1400" b="0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.mean(</a:t>
            </a:r>
            <a:r>
              <a:rPr lang="en-US" altLang="ko-KR" sz="1400" b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>
                <a:solidFill>
                  <a:srgbClr val="D1F1A9"/>
                </a:solidFill>
                <a:effectLst/>
                <a:latin typeface="+mn-ea"/>
              </a:rPr>
              <a:t>'test_score'</a:t>
            </a:r>
            <a:r>
              <a:rPr lang="en-US" altLang="ko-KR" sz="1400" b="0">
                <a:solidFill>
                  <a:srgbClr val="BBDAFF"/>
                </a:solidFill>
                <a:effectLst/>
                <a:latin typeface="+mn-ea"/>
              </a:rPr>
              <a:t>]))</a:t>
            </a:r>
            <a:endParaRPr lang="en-US" altLang="ko-KR" sz="1400" b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92D2B-E7BD-3200-FA71-B01B3B9B0EA3}"/>
              </a:ext>
            </a:extLst>
          </p:cNvPr>
          <p:cNvSpPr txBox="1"/>
          <p:nvPr/>
        </p:nvSpPr>
        <p:spPr>
          <a:xfrm>
            <a:off x="1106225" y="3096966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0.8881086892152563 0.8720430147331015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9146DB-09BC-6B60-90DF-B02E1F469698}"/>
              </a:ext>
            </a:extLst>
          </p:cNvPr>
          <p:cNvSpPr txBox="1"/>
          <p:nvPr/>
        </p:nvSpPr>
        <p:spPr>
          <a:xfrm>
            <a:off x="1064390" y="3473138"/>
            <a:ext cx="5974713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거의 과대적합이 되지 않음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err="1">
                <a:latin typeface="+mn-ea"/>
              </a:rPr>
              <a:t>그레이디언트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부스팅은</a:t>
            </a:r>
            <a:r>
              <a:rPr lang="ko-KR" altLang="en-US" sz="1400" dirty="0">
                <a:latin typeface="+mn-ea"/>
              </a:rPr>
              <a:t> 결정 트리의 개수를 늘려도 과대적합에 매우 강함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3E1990-F826-FC29-A9FF-E6932B18E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14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7311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91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A1B93C-4299-1CAF-8A70-FC193183757B}"/>
              </a:ext>
            </a:extLst>
          </p:cNvPr>
          <p:cNvSpPr txBox="1"/>
          <p:nvPr/>
        </p:nvSpPr>
        <p:spPr>
          <a:xfrm>
            <a:off x="660530" y="1001781"/>
            <a:ext cx="6846746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+mn-ea"/>
              </a:rPr>
              <a:t>학습률을</a:t>
            </a:r>
            <a:r>
              <a:rPr lang="ko-KR" altLang="en-US" sz="1600" dirty="0">
                <a:latin typeface="+mn-ea"/>
              </a:rPr>
              <a:t> 증가시키고 트리의 개수를 늘리면 조금 더 성능이 향상될 수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8C02A0-B414-73DA-9ACD-B5AF79056472}"/>
              </a:ext>
            </a:extLst>
          </p:cNvPr>
          <p:cNvSpPr txBox="1"/>
          <p:nvPr/>
        </p:nvSpPr>
        <p:spPr>
          <a:xfrm>
            <a:off x="1106225" y="1534866"/>
            <a:ext cx="9389058" cy="95410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gb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GradientBoostingClassifier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n_estimators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500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learning_rate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0.2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cross_validate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gb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return_train_score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True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train_score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]),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test_score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92D2B-E7BD-3200-FA71-B01B3B9B0EA3}"/>
              </a:ext>
            </a:extLst>
          </p:cNvPr>
          <p:cNvSpPr txBox="1"/>
          <p:nvPr/>
        </p:nvSpPr>
        <p:spPr>
          <a:xfrm>
            <a:off x="1106225" y="2655006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0.9464595437171814 0.8780082549788999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9146DB-09BC-6B60-90DF-B02E1F469698}"/>
              </a:ext>
            </a:extLst>
          </p:cNvPr>
          <p:cNvSpPr txBox="1"/>
          <p:nvPr/>
        </p:nvSpPr>
        <p:spPr>
          <a:xfrm>
            <a:off x="1064390" y="3031178"/>
            <a:ext cx="6005170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결정 트리 개수를 </a:t>
            </a:r>
            <a:r>
              <a:rPr lang="en-US" altLang="ko-KR" sz="1400" dirty="0">
                <a:latin typeface="+mn-ea"/>
              </a:rPr>
              <a:t>500</a:t>
            </a:r>
            <a:r>
              <a:rPr lang="ko-KR" altLang="en-US" sz="1400" dirty="0">
                <a:latin typeface="+mn-ea"/>
              </a:rPr>
              <a:t>개로 </a:t>
            </a:r>
            <a:r>
              <a:rPr lang="en-US" altLang="ko-KR" sz="1400" dirty="0">
                <a:latin typeface="+mn-ea"/>
              </a:rPr>
              <a:t>5</a:t>
            </a:r>
            <a:r>
              <a:rPr lang="ko-KR" altLang="en-US" sz="1400" dirty="0">
                <a:latin typeface="+mn-ea"/>
              </a:rPr>
              <a:t>배나 늘렸지만 과대적합을 잘 억제하고 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442F70-2AAD-5D4A-C5CE-1729FC5F9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15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1518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4291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A1B93C-4299-1CAF-8A70-FC193183757B}"/>
              </a:ext>
            </a:extLst>
          </p:cNvPr>
          <p:cNvSpPr txBox="1"/>
          <p:nvPr/>
        </p:nvSpPr>
        <p:spPr>
          <a:xfrm>
            <a:off x="660530" y="1001781"/>
            <a:ext cx="8605241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+mn-ea"/>
              </a:rPr>
              <a:t>그레이디언트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부스팅도</a:t>
            </a:r>
            <a:r>
              <a:rPr lang="ko-KR" altLang="en-US" sz="1600" dirty="0">
                <a:latin typeface="+mn-ea"/>
              </a:rPr>
              <a:t> 특성 중요도를 제공함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</a:rPr>
              <a:t>결과에서 볼 수 있듯이 </a:t>
            </a:r>
            <a:r>
              <a:rPr lang="ko-KR" altLang="en-US" sz="1600" dirty="0" err="1">
                <a:latin typeface="+mn-ea"/>
              </a:rPr>
              <a:t>그레이디언트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부스팅이</a:t>
            </a:r>
            <a:r>
              <a:rPr lang="ko-KR" altLang="en-US" sz="1600" dirty="0">
                <a:latin typeface="+mn-ea"/>
              </a:rPr>
              <a:t> 랜덤 </a:t>
            </a:r>
            <a:r>
              <a:rPr lang="ko-KR" altLang="en-US" sz="1600" dirty="0" err="1">
                <a:latin typeface="+mn-ea"/>
              </a:rPr>
              <a:t>포레스트보다</a:t>
            </a:r>
            <a:r>
              <a:rPr lang="ko-KR" altLang="en-US" sz="1600" dirty="0">
                <a:latin typeface="+mn-ea"/>
              </a:rPr>
              <a:t> 일부 특성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당도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에 더 집중함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8C02A0-B414-73DA-9ACD-B5AF79056472}"/>
              </a:ext>
            </a:extLst>
          </p:cNvPr>
          <p:cNvSpPr txBox="1"/>
          <p:nvPr/>
        </p:nvSpPr>
        <p:spPr>
          <a:xfrm>
            <a:off x="1106225" y="1900626"/>
            <a:ext cx="9389058" cy="52322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gb</a:t>
            </a:r>
            <a:r>
              <a:rPr lang="fr-FR" altLang="ko-KR" sz="1400" b="0" dirty="0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fit(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gb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feature_importances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_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92D2B-E7BD-3200-FA71-B01B3B9B0EA3}"/>
              </a:ext>
            </a:extLst>
          </p:cNvPr>
          <p:cNvSpPr txBox="1"/>
          <p:nvPr/>
        </p:nvSpPr>
        <p:spPr>
          <a:xfrm>
            <a:off x="1106225" y="2609286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[0.15853457 0.68010884 0.1613566 ]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9146DB-09BC-6B60-90DF-B02E1F469698}"/>
              </a:ext>
            </a:extLst>
          </p:cNvPr>
          <p:cNvSpPr txBox="1"/>
          <p:nvPr/>
        </p:nvSpPr>
        <p:spPr>
          <a:xfrm>
            <a:off x="1064390" y="3069278"/>
            <a:ext cx="7124066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일반적으로 </a:t>
            </a:r>
            <a:r>
              <a:rPr lang="ko-KR" altLang="en-US" sz="1400" dirty="0" err="1">
                <a:latin typeface="+mn-ea"/>
              </a:rPr>
              <a:t>그레이티언트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부스팅이</a:t>
            </a:r>
            <a:r>
              <a:rPr lang="ko-KR" altLang="en-US" sz="1400" dirty="0">
                <a:latin typeface="+mn-ea"/>
              </a:rPr>
              <a:t> 랜덤 </a:t>
            </a:r>
            <a:r>
              <a:rPr lang="ko-KR" altLang="en-US" sz="1400" dirty="0" err="1">
                <a:latin typeface="+mn-ea"/>
              </a:rPr>
              <a:t>포레스트보다</a:t>
            </a:r>
            <a:r>
              <a:rPr lang="ko-KR" altLang="en-US" sz="1400" dirty="0">
                <a:latin typeface="+mn-ea"/>
              </a:rPr>
              <a:t> 조금 더 높은 성능을 얻을 수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하지만 순서대로 트리를 추가하기 때문에 훈련 속도가 느림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즉 </a:t>
            </a:r>
            <a:r>
              <a:rPr lang="en-US" altLang="ko-KR" sz="1400" dirty="0" err="1">
                <a:latin typeface="+mn-ea"/>
              </a:rPr>
              <a:t>GradientBoostingClassifier</a:t>
            </a:r>
            <a:r>
              <a:rPr lang="ko-KR" altLang="en-US" sz="1400" dirty="0">
                <a:latin typeface="+mn-ea"/>
              </a:rPr>
              <a:t>에는 </a:t>
            </a:r>
            <a:r>
              <a:rPr lang="en-US" altLang="ko-KR" sz="1400" dirty="0" err="1">
                <a:latin typeface="+mn-ea"/>
              </a:rPr>
              <a:t>n_jobs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매개변수가 없음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6E3E377-02F1-911F-C611-00D78D70E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16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2358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7207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5. </a:t>
            </a:r>
            <a:r>
              <a:rPr lang="ko-KR" altLang="en-US" sz="3200" dirty="0">
                <a:latin typeface="+mj-ea"/>
                <a:ea typeface="+mj-ea"/>
              </a:rPr>
              <a:t>히스토그램 기반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054AD5-8174-C8A5-2D4F-80E12D71FE5E}"/>
              </a:ext>
            </a:extLst>
          </p:cNvPr>
          <p:cNvSpPr txBox="1"/>
          <p:nvPr/>
        </p:nvSpPr>
        <p:spPr>
          <a:xfrm>
            <a:off x="256670" y="1017021"/>
            <a:ext cx="8579593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solidFill>
                  <a:srgbClr val="69258A"/>
                </a:solidFill>
                <a:latin typeface="+mn-ea"/>
              </a:rPr>
              <a:t>히스토그램 기반 </a:t>
            </a:r>
            <a:r>
              <a:rPr lang="ko-KR" altLang="en-US" dirty="0" err="1">
                <a:solidFill>
                  <a:srgbClr val="69258A"/>
                </a:solidFill>
                <a:latin typeface="+mn-ea"/>
              </a:rPr>
              <a:t>그레이디언트</a:t>
            </a:r>
            <a:r>
              <a:rPr lang="ko-KR" altLang="en-US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dirty="0" err="1">
                <a:solidFill>
                  <a:srgbClr val="69258A"/>
                </a:solidFill>
                <a:latin typeface="+mn-ea"/>
              </a:rPr>
              <a:t>부스팅</a:t>
            </a:r>
            <a:r>
              <a:rPr lang="en-US" altLang="ko-KR" dirty="0">
                <a:solidFill>
                  <a:srgbClr val="69258A"/>
                </a:solidFill>
                <a:latin typeface="+mn-ea"/>
              </a:rPr>
              <a:t>(Histogram-based Gradient Boosting)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590302-4086-A016-F46B-8D8146B7B012}"/>
              </a:ext>
            </a:extLst>
          </p:cNvPr>
          <p:cNvSpPr txBox="1"/>
          <p:nvPr/>
        </p:nvSpPr>
        <p:spPr>
          <a:xfrm>
            <a:off x="660530" y="1474221"/>
            <a:ext cx="9839553" cy="2642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정형 데이터를 다루는 머신러닝 알고리즘 중에 가장 인기가 높은 알고리즘임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먼저 입력 특성을 </a:t>
            </a:r>
            <a:r>
              <a:rPr lang="en-US" altLang="ko-KR" sz="1600" dirty="0">
                <a:latin typeface="+mn-ea"/>
              </a:rPr>
              <a:t>256</a:t>
            </a:r>
            <a:r>
              <a:rPr lang="ko-KR" altLang="en-US" sz="1600" dirty="0">
                <a:latin typeface="+mn-ea"/>
              </a:rPr>
              <a:t>개의 구간으로 나누기 때문에 노드를 분할할 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최적의 분할을 매우 빠르게 찾을 수 있음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256</a:t>
            </a:r>
            <a:r>
              <a:rPr lang="ko-KR" altLang="en-US" sz="1600" dirty="0">
                <a:latin typeface="+mn-ea"/>
              </a:rPr>
              <a:t>개의 구간 중에서 하나를 떼어 놓고 누락된 값을 위해서 사용함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따라서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입력에 누락된 특성이 있더라도 이를 따로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전처리할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필요가 없음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일반적으로 </a:t>
            </a:r>
            <a:r>
              <a:rPr lang="en-US" altLang="ko-KR" sz="1600" dirty="0" err="1">
                <a:latin typeface="+mn-ea"/>
              </a:rPr>
              <a:t>HistGradientBoostingClassifier</a:t>
            </a:r>
            <a:r>
              <a:rPr lang="ko-KR" altLang="en-US" sz="1600" dirty="0">
                <a:latin typeface="+mn-ea"/>
              </a:rPr>
              <a:t>는 기본 매개변수에서 안정적인 성능을 얻을 수 있음</a:t>
            </a:r>
            <a:endParaRPr lang="en-US" altLang="ko-KR" sz="1600" dirty="0">
              <a:highlight>
                <a:srgbClr val="FFFF00"/>
              </a:highlight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트리의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개수를 지정하는데 </a:t>
            </a:r>
            <a:r>
              <a:rPr lang="en-US" altLang="ko-KR" sz="1600" dirty="0" err="1">
                <a:latin typeface="+mn-ea"/>
              </a:rPr>
              <a:t>n_estimators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대신에 </a:t>
            </a:r>
            <a:r>
              <a:rPr lang="ko-KR" altLang="en-US" sz="1600" dirty="0" err="1">
                <a:latin typeface="+mn-ea"/>
              </a:rPr>
              <a:t>부스팅</a:t>
            </a:r>
            <a:r>
              <a:rPr lang="ko-KR" altLang="en-US" sz="1600" dirty="0">
                <a:latin typeface="+mn-ea"/>
              </a:rPr>
              <a:t> 반복 횟수를 지정하는 </a:t>
            </a:r>
            <a:r>
              <a:rPr lang="en-US" altLang="ko-KR" sz="1600" dirty="0" err="1">
                <a:solidFill>
                  <a:srgbClr val="69258A"/>
                </a:solidFill>
                <a:latin typeface="+mn-ea"/>
              </a:rPr>
              <a:t>max_iter</a:t>
            </a:r>
            <a:r>
              <a:rPr lang="ko-KR" altLang="en-US" sz="1600" dirty="0">
                <a:latin typeface="+mn-ea"/>
              </a:rPr>
              <a:t>를 사용함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5DE0470-D97A-27E0-268F-5F41E123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17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21707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7207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5. </a:t>
            </a:r>
            <a:r>
              <a:rPr lang="ko-KR" altLang="en-US" sz="3200" dirty="0">
                <a:latin typeface="+mj-ea"/>
                <a:ea typeface="+mj-ea"/>
              </a:rPr>
              <a:t>히스토그램 기반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A7527F-B493-7C6B-8FFB-AE54E787F6E2}"/>
              </a:ext>
            </a:extLst>
          </p:cNvPr>
          <p:cNvSpPr txBox="1"/>
          <p:nvPr/>
        </p:nvSpPr>
        <p:spPr>
          <a:xfrm>
            <a:off x="660530" y="1001781"/>
            <a:ext cx="6256841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와인 데이터셋에 </a:t>
            </a:r>
            <a:r>
              <a:rPr lang="en-US" altLang="ko-KR" sz="1600" dirty="0" err="1">
                <a:latin typeface="+mn-ea"/>
              </a:rPr>
              <a:t>HistGradientBoostingClassifier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클래스 적용</a:t>
            </a:r>
            <a:endParaRPr lang="en-US" altLang="ko-KR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88373A-B0CD-3D99-02B8-C0FE21339C5A}"/>
              </a:ext>
            </a:extLst>
          </p:cNvPr>
          <p:cNvSpPr txBox="1"/>
          <p:nvPr/>
        </p:nvSpPr>
        <p:spPr>
          <a:xfrm>
            <a:off x="1106225" y="1481526"/>
            <a:ext cx="9389058" cy="138499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sklearn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ensemble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HistGradientBoostingClassifier</a:t>
            </a:r>
            <a:endParaRPr lang="en-US" altLang="ko-KR" sz="1400" b="0" dirty="0">
              <a:solidFill>
                <a:srgbClr val="FFEEAD"/>
              </a:solidFill>
              <a:effectLst/>
              <a:latin typeface="+mn-ea"/>
            </a:endParaRPr>
          </a:p>
          <a:p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hgb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HistGradientBoostingClassifier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cross_validate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hgb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return_train_score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True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train_score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]),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test_score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CC1A2E-3D07-46DB-BFBE-2B33DA958649}"/>
              </a:ext>
            </a:extLst>
          </p:cNvPr>
          <p:cNvSpPr txBox="1"/>
          <p:nvPr/>
        </p:nvSpPr>
        <p:spPr>
          <a:xfrm>
            <a:off x="1106225" y="3074106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0.9321723946453317 0.8801241948619236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9A6715-FF3D-B15C-E66F-9231810D8764}"/>
              </a:ext>
            </a:extLst>
          </p:cNvPr>
          <p:cNvSpPr txBox="1"/>
          <p:nvPr/>
        </p:nvSpPr>
        <p:spPr>
          <a:xfrm>
            <a:off x="1064390" y="3457898"/>
            <a:ext cx="6527749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과대적합을 잘 억제하면서 </a:t>
            </a:r>
            <a:r>
              <a:rPr lang="ko-KR" altLang="en-US" sz="1400" dirty="0" err="1">
                <a:latin typeface="+mn-ea"/>
              </a:rPr>
              <a:t>그레이디언트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부스팅보다</a:t>
            </a:r>
            <a:r>
              <a:rPr lang="ko-KR" altLang="en-US" sz="1400" dirty="0">
                <a:latin typeface="+mn-ea"/>
              </a:rPr>
              <a:t> 조금 더 높은 성능을 제공함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9DD365-CFE4-FAD1-21BF-9F1662582F73}"/>
              </a:ext>
            </a:extLst>
          </p:cNvPr>
          <p:cNvSpPr txBox="1"/>
          <p:nvPr/>
        </p:nvSpPr>
        <p:spPr>
          <a:xfrm>
            <a:off x="660530" y="4461261"/>
            <a:ext cx="10527241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히스토그램 기반 </a:t>
            </a:r>
            <a:r>
              <a:rPr lang="ko-KR" altLang="en-US" sz="1600" dirty="0" err="1">
                <a:latin typeface="+mn-ea"/>
              </a:rPr>
              <a:t>그레이디언트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부스팅의</a:t>
            </a:r>
            <a:r>
              <a:rPr lang="ko-KR" altLang="en-US" sz="1600" dirty="0">
                <a:latin typeface="+mn-ea"/>
              </a:rPr>
              <a:t> 특성 중요도를 계산하기 위해</a:t>
            </a: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permutation_importance</a:t>
            </a:r>
            <a:r>
              <a:rPr lang="en-US" altLang="ko-KR" sz="1600" dirty="0">
                <a:latin typeface="+mn-ea"/>
              </a:rPr>
              <a:t>() </a:t>
            </a:r>
            <a:r>
              <a:rPr lang="ko-KR" altLang="en-US" sz="1600" dirty="0">
                <a:latin typeface="+mn-ea"/>
              </a:rPr>
              <a:t>함수를 사용함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 함수는 특성을 하나씩 랜덤하게 섞어서 모델의 성능이 변화하는지를 관찰하여 어떤 특성이 중요한지를 계산함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훈련 </a:t>
            </a:r>
            <a:r>
              <a:rPr lang="ko-KR" altLang="en-US" sz="1600" dirty="0" err="1">
                <a:latin typeface="+mn-ea"/>
              </a:rPr>
              <a:t>세트뿐만</a:t>
            </a:r>
            <a:r>
              <a:rPr lang="ko-KR" altLang="en-US" sz="1600" dirty="0">
                <a:latin typeface="+mn-ea"/>
              </a:rPr>
              <a:t> 아니라 테스트 세트에도 적용할 수 있고 </a:t>
            </a:r>
            <a:r>
              <a:rPr lang="ko-KR" altLang="en-US" sz="1600" dirty="0" err="1">
                <a:latin typeface="+mn-ea"/>
              </a:rPr>
              <a:t>사이킷런에서</a:t>
            </a:r>
            <a:r>
              <a:rPr lang="ko-KR" altLang="en-US" sz="1600" dirty="0">
                <a:latin typeface="+mn-ea"/>
              </a:rPr>
              <a:t> 제공하는 </a:t>
            </a:r>
            <a:r>
              <a:rPr lang="ko-KR" altLang="en-US" sz="1600" dirty="0" err="1">
                <a:latin typeface="+mn-ea"/>
              </a:rPr>
              <a:t>추정기</a:t>
            </a:r>
            <a:r>
              <a:rPr lang="ko-KR" altLang="en-US" sz="1600" dirty="0">
                <a:latin typeface="+mn-ea"/>
              </a:rPr>
              <a:t> 모델에 모두 사용할 수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7F9D1328-4A7C-3F98-BC21-42F55FE34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18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31637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7207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5. </a:t>
            </a:r>
            <a:r>
              <a:rPr lang="ko-KR" altLang="en-US" sz="3200" dirty="0">
                <a:latin typeface="+mj-ea"/>
                <a:ea typeface="+mj-ea"/>
              </a:rPr>
              <a:t>히스토그램 기반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A7527F-B493-7C6B-8FFB-AE54E787F6E2}"/>
              </a:ext>
            </a:extLst>
          </p:cNvPr>
          <p:cNvSpPr txBox="1"/>
          <p:nvPr/>
        </p:nvSpPr>
        <p:spPr>
          <a:xfrm>
            <a:off x="660530" y="1001781"/>
            <a:ext cx="8836073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먼저 히스토그램 기반 </a:t>
            </a:r>
            <a:r>
              <a:rPr lang="ko-KR" altLang="en-US" sz="1600" dirty="0" err="1">
                <a:latin typeface="+mn-ea"/>
              </a:rPr>
              <a:t>그레이디언트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부스팅</a:t>
            </a:r>
            <a:r>
              <a:rPr lang="ko-KR" altLang="en-US" sz="1600" dirty="0">
                <a:latin typeface="+mn-ea"/>
              </a:rPr>
              <a:t> 모델을 훈련하고 훈련 세트에서 특성 중요도를 계산함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9E60E7-D47B-1F85-A430-6437B98FD5C2}"/>
              </a:ext>
            </a:extLst>
          </p:cNvPr>
          <p:cNvSpPr txBox="1"/>
          <p:nvPr/>
        </p:nvSpPr>
        <p:spPr>
          <a:xfrm>
            <a:off x="1064390" y="1476698"/>
            <a:ext cx="5596404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+mn-ea"/>
              </a:rPr>
              <a:t>n_repeats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매개변수</a:t>
            </a:r>
            <a:r>
              <a:rPr lang="en-US" altLang="ko-KR" sz="1400" dirty="0">
                <a:latin typeface="+mn-ea"/>
              </a:rPr>
              <a:t>:</a:t>
            </a:r>
            <a:r>
              <a:rPr lang="ko-KR" altLang="en-US" sz="1400" dirty="0">
                <a:latin typeface="+mn-ea"/>
              </a:rPr>
              <a:t> 랜덤하게 섞을 횟수를 지정함 </a:t>
            </a:r>
            <a:r>
              <a:rPr lang="en-US" altLang="ko-KR" sz="1400" dirty="0">
                <a:latin typeface="+mn-ea"/>
              </a:rPr>
              <a:t>(default=5)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6867EA-2672-2B1B-8C35-68126182A6AF}"/>
              </a:ext>
            </a:extLst>
          </p:cNvPr>
          <p:cNvSpPr txBox="1"/>
          <p:nvPr/>
        </p:nvSpPr>
        <p:spPr>
          <a:xfrm>
            <a:off x="1106224" y="1976826"/>
            <a:ext cx="9820855" cy="116955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sklearn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inspection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permutation_importance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hgb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fit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result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permutation_importance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hgb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n_repeats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result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.importances_mean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534518-E1FD-6198-9AE2-170E46EECF10}"/>
              </a:ext>
            </a:extLst>
          </p:cNvPr>
          <p:cNvSpPr txBox="1"/>
          <p:nvPr/>
        </p:nvSpPr>
        <p:spPr>
          <a:xfrm>
            <a:off x="1106225" y="3317946"/>
            <a:ext cx="9820854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[0.08876275 0.23438522 0.08027708]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8FAE9A-9764-D0C2-2692-E4CB04EA1726}"/>
              </a:ext>
            </a:extLst>
          </p:cNvPr>
          <p:cNvSpPr txBox="1"/>
          <p:nvPr/>
        </p:nvSpPr>
        <p:spPr>
          <a:xfrm>
            <a:off x="660530" y="3867641"/>
            <a:ext cx="10088018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permutation_importance</a:t>
            </a:r>
            <a:r>
              <a:rPr lang="en-US" altLang="ko-KR" sz="1600" dirty="0">
                <a:latin typeface="+mn-ea"/>
              </a:rPr>
              <a:t>() </a:t>
            </a:r>
            <a:r>
              <a:rPr lang="ko-KR" altLang="en-US" sz="1600" dirty="0">
                <a:latin typeface="+mn-ea"/>
              </a:rPr>
              <a:t>함수가 반환하는 객체는 반복하여 얻은 특성 중요도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평균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표준편차를 담고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평균을 출력해보면 랜덤 </a:t>
            </a:r>
            <a:r>
              <a:rPr lang="ko-KR" altLang="en-US" sz="1600" dirty="0" err="1">
                <a:latin typeface="+mn-ea"/>
              </a:rPr>
              <a:t>포레스트와</a:t>
            </a:r>
            <a:r>
              <a:rPr lang="ko-KR" altLang="en-US" sz="1600" dirty="0">
                <a:latin typeface="+mn-ea"/>
              </a:rPr>
              <a:t> 비슷한 비율임을 알 수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4698EB6E-7A35-27E1-CA21-6498C6EB4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19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2231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5643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>
                <a:latin typeface="+mj-ea"/>
                <a:ea typeface="+mj-ea"/>
              </a:rPr>
              <a:t>정형 데이터와 비정형 데이터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660530" y="1001781"/>
            <a:ext cx="3337773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정형 데이터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(Structured data)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279FA-7683-00A8-178C-1B93919C9551}"/>
              </a:ext>
            </a:extLst>
          </p:cNvPr>
          <p:cNvSpPr txBox="1"/>
          <p:nvPr/>
        </p:nvSpPr>
        <p:spPr>
          <a:xfrm>
            <a:off x="1064390" y="1476659"/>
            <a:ext cx="6017994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데이터 베이스의 정해진 규칙에 맞게 수치만으로 의미 파악이 쉬운 데이터</a:t>
            </a:r>
            <a:endParaRPr lang="en-US" altLang="ko-KR" sz="14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+mn-ea"/>
              </a:rPr>
              <a:t>        ex) CSV, Database, Excel</a:t>
            </a:r>
            <a:r>
              <a:rPr lang="ko-KR" altLang="en-US" sz="1400" dirty="0">
                <a:latin typeface="+mn-ea"/>
              </a:rPr>
              <a:t> 등</a:t>
            </a:r>
            <a:endParaRPr lang="en-US" altLang="ko-KR" sz="14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27B2BE-14E0-CA5F-AC23-116BA5CDD8DB}"/>
              </a:ext>
            </a:extLst>
          </p:cNvPr>
          <p:cNvSpPr txBox="1"/>
          <p:nvPr/>
        </p:nvSpPr>
        <p:spPr>
          <a:xfrm>
            <a:off x="660530" y="2449581"/>
            <a:ext cx="3794629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비정형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데이터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(Unstructured data)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DD83CA-0DDB-BCE7-A63A-BF8B993D171F}"/>
              </a:ext>
            </a:extLst>
          </p:cNvPr>
          <p:cNvSpPr txBox="1"/>
          <p:nvPr/>
        </p:nvSpPr>
        <p:spPr>
          <a:xfrm>
            <a:off x="1064390" y="2924459"/>
            <a:ext cx="5125121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정해진 규칙이 없어서 값의 의미를 쉽게 파악하기 힘든 데이터</a:t>
            </a:r>
            <a:endParaRPr lang="en-US" altLang="ko-KR" sz="14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+mn-ea"/>
              </a:rPr>
              <a:t>        ex) </a:t>
            </a:r>
            <a:r>
              <a:rPr lang="ko-KR" altLang="en-US" sz="1400" dirty="0">
                <a:latin typeface="+mn-ea"/>
              </a:rPr>
              <a:t>텍스트 데이터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사진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음악 등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6158CF-5ABE-478D-C8A5-0FB4CC20702C}"/>
              </a:ext>
            </a:extLst>
          </p:cNvPr>
          <p:cNvSpPr txBox="1"/>
          <p:nvPr/>
        </p:nvSpPr>
        <p:spPr>
          <a:xfrm>
            <a:off x="660530" y="4217421"/>
            <a:ext cx="9033242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정형 데이터를 다루는데 가장 뛰어난 성과를 내는 알고리즘이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앙상블 학습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(Ensemble learning)</a:t>
            </a:r>
            <a:r>
              <a:rPr lang="ko-KR" altLang="en-US" sz="1600" dirty="0">
                <a:latin typeface="+mn-ea"/>
              </a:rPr>
              <a:t>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 알고리즘은 대부분 결정 트리를 기반으로 만들어져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383B21F-1EDD-05FB-4FDD-B041DDDDB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00387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7207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5. </a:t>
            </a:r>
            <a:r>
              <a:rPr lang="ko-KR" altLang="en-US" sz="3200" dirty="0">
                <a:latin typeface="+mj-ea"/>
                <a:ea typeface="+mj-ea"/>
              </a:rPr>
              <a:t>히스토그램 기반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A7527F-B493-7C6B-8FFB-AE54E787F6E2}"/>
              </a:ext>
            </a:extLst>
          </p:cNvPr>
          <p:cNvSpPr txBox="1"/>
          <p:nvPr/>
        </p:nvSpPr>
        <p:spPr>
          <a:xfrm>
            <a:off x="660530" y="1001781"/>
            <a:ext cx="3833101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테스트 세트에서 특성 중요도를 계산함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6867EA-2672-2B1B-8C35-68126182A6AF}"/>
              </a:ext>
            </a:extLst>
          </p:cNvPr>
          <p:cNvSpPr txBox="1"/>
          <p:nvPr/>
        </p:nvSpPr>
        <p:spPr>
          <a:xfrm>
            <a:off x="1106224" y="1519626"/>
            <a:ext cx="9820855" cy="52322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result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permutation_importance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hgb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dirty="0" err="1">
                <a:solidFill>
                  <a:srgbClr val="FF9DA4"/>
                </a:solidFill>
                <a:latin typeface="+mn-ea"/>
              </a:rPr>
              <a:t>test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n_repeats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10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result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.importances_mean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534518-E1FD-6198-9AE2-170E46EECF10}"/>
              </a:ext>
            </a:extLst>
          </p:cNvPr>
          <p:cNvSpPr txBox="1"/>
          <p:nvPr/>
        </p:nvSpPr>
        <p:spPr>
          <a:xfrm>
            <a:off x="1106225" y="2235906"/>
            <a:ext cx="9820854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[0.05969231 0.20238462 0.049     ]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8FAE9A-9764-D0C2-2692-E4CB04EA1726}"/>
              </a:ext>
            </a:extLst>
          </p:cNvPr>
          <p:cNvSpPr txBox="1"/>
          <p:nvPr/>
        </p:nvSpPr>
        <p:spPr>
          <a:xfrm>
            <a:off x="660530" y="2960861"/>
            <a:ext cx="9228808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테스트 결과를 보면 </a:t>
            </a:r>
            <a:r>
              <a:rPr lang="ko-KR" altLang="en-US" sz="1600" dirty="0" err="1">
                <a:latin typeface="+mn-ea"/>
              </a:rPr>
              <a:t>그레이티언트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부스팅과</a:t>
            </a:r>
            <a:r>
              <a:rPr lang="ko-KR" altLang="en-US" sz="1600" dirty="0">
                <a:latin typeface="+mn-ea"/>
              </a:rPr>
              <a:t> 비슷하게 조금 더 당도에 집중하고 있다는 것을 알 수 있음 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이런 분석을 통해 모델을 실전에 투입했을 때 어떤 특성에 관심을 둘지 예상할 수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E27B1D-07F7-7D7F-5736-E03D2777C669}"/>
              </a:ext>
            </a:extLst>
          </p:cNvPr>
          <p:cNvSpPr txBox="1"/>
          <p:nvPr/>
        </p:nvSpPr>
        <p:spPr>
          <a:xfrm>
            <a:off x="660530" y="3714501"/>
            <a:ext cx="8683787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HistGradientBoostingClassifier</a:t>
            </a:r>
            <a:r>
              <a:rPr lang="ko-KR" altLang="en-US" sz="1600" dirty="0">
                <a:latin typeface="+mn-ea"/>
              </a:rPr>
              <a:t>를 사용해 테스트 세트에서의 성능을 최종적으로 확인해 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D9D58E-E6DD-9B16-A5C2-4C5BF7619E30}"/>
              </a:ext>
            </a:extLst>
          </p:cNvPr>
          <p:cNvSpPr txBox="1"/>
          <p:nvPr/>
        </p:nvSpPr>
        <p:spPr>
          <a:xfrm>
            <a:off x="1106224" y="4232346"/>
            <a:ext cx="9820855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hgb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score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test_input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test_target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CBB52E-FBB9-B59B-032E-0FEFB3A2F298}"/>
              </a:ext>
            </a:extLst>
          </p:cNvPr>
          <p:cNvSpPr txBox="1"/>
          <p:nvPr/>
        </p:nvSpPr>
        <p:spPr>
          <a:xfrm>
            <a:off x="1106225" y="4727646"/>
            <a:ext cx="9820854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0.8723076923076923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662744-553D-6AA3-C5AF-FA47A8CC1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20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7028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7207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5. </a:t>
            </a:r>
            <a:r>
              <a:rPr lang="ko-KR" altLang="en-US" sz="3200" dirty="0">
                <a:latin typeface="+mj-ea"/>
                <a:ea typeface="+mj-ea"/>
              </a:rPr>
              <a:t>히스토그램 기반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A7527F-B493-7C6B-8FFB-AE54E787F6E2}"/>
              </a:ext>
            </a:extLst>
          </p:cNvPr>
          <p:cNvSpPr txBox="1"/>
          <p:nvPr/>
        </p:nvSpPr>
        <p:spPr>
          <a:xfrm>
            <a:off x="660530" y="1001781"/>
            <a:ext cx="9171100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</a:t>
            </a:r>
            <a:r>
              <a:rPr lang="ko-KR" altLang="en-US" sz="1600" dirty="0">
                <a:latin typeface="+mn-ea"/>
              </a:rPr>
              <a:t> 말고도 </a:t>
            </a:r>
            <a:r>
              <a:rPr lang="ko-KR" altLang="en-US" sz="1600" dirty="0" err="1">
                <a:latin typeface="+mn-ea"/>
              </a:rPr>
              <a:t>그레이디언트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부스팅</a:t>
            </a:r>
            <a:r>
              <a:rPr lang="ko-KR" altLang="en-US" sz="1600" dirty="0">
                <a:latin typeface="+mn-ea"/>
              </a:rPr>
              <a:t> 알고리즘을 구현한 라이브러리가 여럿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가장 대표적인 라이브러리는 </a:t>
            </a:r>
            <a:r>
              <a:rPr lang="en-US" altLang="ko-KR" sz="1600" dirty="0" err="1">
                <a:latin typeface="+mn-ea"/>
              </a:rPr>
              <a:t>XGBoost</a:t>
            </a:r>
            <a:r>
              <a:rPr lang="ko-KR" altLang="en-US" sz="1600" dirty="0">
                <a:latin typeface="+mn-ea"/>
              </a:rPr>
              <a:t>로 </a:t>
            </a:r>
            <a:r>
              <a:rPr lang="ko-KR" altLang="en-US" sz="1600" dirty="0" err="1">
                <a:latin typeface="+mn-ea"/>
              </a:rPr>
              <a:t>사이킷런의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cross_validate</a:t>
            </a:r>
            <a:r>
              <a:rPr lang="en-US" altLang="ko-KR" sz="1600" dirty="0">
                <a:latin typeface="+mn-ea"/>
              </a:rPr>
              <a:t>()</a:t>
            </a:r>
            <a:r>
              <a:rPr lang="ko-KR" altLang="en-US" sz="1600" dirty="0">
                <a:latin typeface="+mn-ea"/>
              </a:rPr>
              <a:t>함수와 함께 사용할 수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tree_method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매개변수를 </a:t>
            </a:r>
            <a:r>
              <a:rPr lang="en-US" altLang="ko-KR" sz="1600" dirty="0">
                <a:latin typeface="+mn-ea"/>
              </a:rPr>
              <a:t>‘hist’</a:t>
            </a:r>
            <a:r>
              <a:rPr lang="ko-KR" altLang="en-US" sz="1600" dirty="0">
                <a:latin typeface="+mn-ea"/>
              </a:rPr>
              <a:t>로 지정하면 히스토그램 기반 </a:t>
            </a:r>
            <a:r>
              <a:rPr lang="ko-KR" altLang="en-US" sz="1600" dirty="0" err="1">
                <a:latin typeface="+mn-ea"/>
              </a:rPr>
              <a:t>그레이디언트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부스팅을</a:t>
            </a:r>
            <a:r>
              <a:rPr lang="ko-KR" altLang="en-US" sz="1600" dirty="0">
                <a:latin typeface="+mn-ea"/>
              </a:rPr>
              <a:t> 사용할 수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0A9A49-6D37-F989-3870-AFEA873A4C1D}"/>
              </a:ext>
            </a:extLst>
          </p:cNvPr>
          <p:cNvSpPr txBox="1"/>
          <p:nvPr/>
        </p:nvSpPr>
        <p:spPr>
          <a:xfrm>
            <a:off x="1106224" y="2274006"/>
            <a:ext cx="9820855" cy="116955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xgboost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XGBClassifier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xgb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XGBClassifier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tree_method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'hist'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cross_validate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xgb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return_train_score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True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train_score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]),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test_score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F7E374-096F-61E8-1092-2967DAAA1F7F}"/>
              </a:ext>
            </a:extLst>
          </p:cNvPr>
          <p:cNvSpPr txBox="1"/>
          <p:nvPr/>
        </p:nvSpPr>
        <p:spPr>
          <a:xfrm>
            <a:off x="1106225" y="3622746"/>
            <a:ext cx="9820854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0.9555033709953124 0.8799326275264677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498F28-DF4C-EDDB-954C-CF961AECF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21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65121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7207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5. </a:t>
            </a:r>
            <a:r>
              <a:rPr lang="ko-KR" altLang="en-US" sz="3200" dirty="0">
                <a:latin typeface="+mj-ea"/>
                <a:ea typeface="+mj-ea"/>
              </a:rPr>
              <a:t>히스토그램 기반 </a:t>
            </a:r>
            <a:r>
              <a:rPr lang="ko-KR" altLang="en-US" sz="3200" dirty="0" err="1">
                <a:latin typeface="+mj-ea"/>
                <a:ea typeface="+mj-ea"/>
              </a:rPr>
              <a:t>그레이디언트</a:t>
            </a:r>
            <a:r>
              <a:rPr lang="ko-KR" altLang="en-US" sz="3200" dirty="0">
                <a:latin typeface="+mj-ea"/>
                <a:ea typeface="+mj-ea"/>
              </a:rPr>
              <a:t> </a:t>
            </a:r>
            <a:r>
              <a:rPr lang="ko-KR" altLang="en-US" sz="3200" dirty="0" err="1">
                <a:latin typeface="+mj-ea"/>
                <a:ea typeface="+mj-ea"/>
              </a:rPr>
              <a:t>부스팅</a:t>
            </a:r>
            <a:endParaRPr lang="ko-KR" altLang="en-US" sz="3200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A7527F-B493-7C6B-8FFB-AE54E787F6E2}"/>
              </a:ext>
            </a:extLst>
          </p:cNvPr>
          <p:cNvSpPr txBox="1"/>
          <p:nvPr/>
        </p:nvSpPr>
        <p:spPr>
          <a:xfrm>
            <a:off x="660530" y="1001781"/>
            <a:ext cx="10442282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널리 사용하는 또 다른 히스토그램 기반 </a:t>
            </a:r>
            <a:r>
              <a:rPr lang="ko-KR" altLang="en-US" sz="1600" dirty="0" err="1">
                <a:latin typeface="+mn-ea"/>
              </a:rPr>
              <a:t>그레이디언트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부스팅</a:t>
            </a:r>
            <a:r>
              <a:rPr lang="ko-KR" altLang="en-US" sz="1600" dirty="0">
                <a:latin typeface="+mn-ea"/>
              </a:rPr>
              <a:t> 라이브러리는 마이크로소프트에서 만든 </a:t>
            </a:r>
            <a:r>
              <a:rPr lang="en-US" altLang="ko-KR" sz="1600" dirty="0" err="1">
                <a:latin typeface="+mn-ea"/>
              </a:rPr>
              <a:t>LightGBM</a:t>
            </a:r>
            <a:r>
              <a:rPr lang="ko-KR" altLang="en-US" sz="1600" dirty="0">
                <a:latin typeface="+mn-ea"/>
              </a:rPr>
              <a:t>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LightGBM</a:t>
            </a:r>
            <a:r>
              <a:rPr lang="ko-KR" altLang="en-US" sz="1600" dirty="0">
                <a:latin typeface="+mn-ea"/>
              </a:rPr>
              <a:t>은 빠르고 최신 기술을 많이 적용하고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0A9A49-6D37-F989-3870-AFEA873A4C1D}"/>
              </a:ext>
            </a:extLst>
          </p:cNvPr>
          <p:cNvSpPr txBox="1"/>
          <p:nvPr/>
        </p:nvSpPr>
        <p:spPr>
          <a:xfrm>
            <a:off x="1106224" y="1885386"/>
            <a:ext cx="9820855" cy="95410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lightgbm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LGBMClassifier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lgb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LGBMClassifier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cross_validate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lgb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return_train_score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True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train_score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]),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test_score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F7E374-096F-61E8-1092-2967DAAA1F7F}"/>
              </a:ext>
            </a:extLst>
          </p:cNvPr>
          <p:cNvSpPr txBox="1"/>
          <p:nvPr/>
        </p:nvSpPr>
        <p:spPr>
          <a:xfrm>
            <a:off x="1106225" y="3028386"/>
            <a:ext cx="9820854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chemeClr val="bg1"/>
                </a:solidFill>
                <a:effectLst/>
                <a:latin typeface="+mn-ea"/>
              </a:rPr>
              <a:t>&gt;&gt;&gt; 0.935828414851749 0.8801251203079884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AECA19-9264-98FC-6351-8EAC7FCD2AE3}"/>
              </a:ext>
            </a:extLst>
          </p:cNvPr>
          <p:cNvSpPr txBox="1"/>
          <p:nvPr/>
        </p:nvSpPr>
        <p:spPr>
          <a:xfrm>
            <a:off x="660530" y="3542842"/>
            <a:ext cx="7965642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사이킷런의</a:t>
            </a:r>
            <a:r>
              <a:rPr lang="ko-KR" altLang="en-US" sz="1600" dirty="0">
                <a:latin typeface="+mn-ea"/>
              </a:rPr>
              <a:t> 히스토그램 기반 </a:t>
            </a:r>
            <a:r>
              <a:rPr lang="ko-KR" altLang="en-US" sz="1600" dirty="0" err="1">
                <a:latin typeface="+mn-ea"/>
              </a:rPr>
              <a:t>그레이디언트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부스팅이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LightGBM</a:t>
            </a:r>
            <a:r>
              <a:rPr lang="ko-KR" altLang="en-US" sz="1600" dirty="0">
                <a:latin typeface="+mn-ea"/>
              </a:rPr>
              <a:t>에서 영향을 많이 받음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EDE7A4-3DA2-D3E2-75F7-2B3673784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22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02203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91DAAB-9943-4187-953C-314D3E68246F}"/>
              </a:ext>
            </a:extLst>
          </p:cNvPr>
          <p:cNvSpPr/>
          <p:nvPr/>
        </p:nvSpPr>
        <p:spPr>
          <a:xfrm>
            <a:off x="0" y="0"/>
            <a:ext cx="12192000" cy="827632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BC52FCA-EE25-4A6F-AE07-A254DF09C304}"/>
              </a:ext>
            </a:extLst>
          </p:cNvPr>
          <p:cNvSpPr/>
          <p:nvPr/>
        </p:nvSpPr>
        <p:spPr>
          <a:xfrm>
            <a:off x="0" y="6030368"/>
            <a:ext cx="12192000" cy="827632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9651A5-8BA2-40C1-8D76-1B25AF6BE5B9}"/>
              </a:ext>
            </a:extLst>
          </p:cNvPr>
          <p:cNvSpPr txBox="1"/>
          <p:nvPr/>
        </p:nvSpPr>
        <p:spPr>
          <a:xfrm>
            <a:off x="2448713" y="1855974"/>
            <a:ext cx="72945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THANK</a:t>
            </a:r>
          </a:p>
          <a:p>
            <a:pPr algn="ctr"/>
            <a:r>
              <a:rPr lang="en-US" altLang="ko-KR" sz="10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YOU</a:t>
            </a:r>
            <a:endParaRPr lang="ko-KR" altLang="en-US" sz="10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3936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랜덤 포레스트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256670" y="1017021"/>
            <a:ext cx="384913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solidFill>
                  <a:srgbClr val="69258A"/>
                </a:solidFill>
                <a:latin typeface="+mn-ea"/>
              </a:rPr>
              <a:t>랜덤 포레스트</a:t>
            </a:r>
            <a:r>
              <a:rPr lang="en-US" altLang="ko-KR" dirty="0">
                <a:solidFill>
                  <a:srgbClr val="69258A"/>
                </a:solidFill>
                <a:latin typeface="+mn-ea"/>
              </a:rPr>
              <a:t>(Random Forest)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279FA-7683-00A8-178C-1B93919C9551}"/>
              </a:ext>
            </a:extLst>
          </p:cNvPr>
          <p:cNvSpPr txBox="1"/>
          <p:nvPr/>
        </p:nvSpPr>
        <p:spPr>
          <a:xfrm>
            <a:off x="660530" y="1552859"/>
            <a:ext cx="10636245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결정 트리를 랜덤하게 만들어 결정 트리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나무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의 숲을 만들고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각 결정 트리의 예측을 사용해 최종 예측을 만듦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먼저 랜덤 </a:t>
            </a:r>
            <a:r>
              <a:rPr lang="ko-KR" altLang="en-US" sz="1600" dirty="0" err="1">
                <a:latin typeface="+mn-ea"/>
              </a:rPr>
              <a:t>포레스트는</a:t>
            </a:r>
            <a:r>
              <a:rPr lang="ko-KR" altLang="en-US" sz="1600" dirty="0">
                <a:latin typeface="+mn-ea"/>
              </a:rPr>
              <a:t> 각 트리를 훈련하기 위한 데이터를 랜덤하게 만드는데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 데이터를 만드는 방법이 독특함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입력한 훈련 데이터에서 랜덤하게 샘플을 추출하여 훈련 데이터를 만드는데 이 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한 샘플이 중복되어 추출</a:t>
            </a:r>
            <a:r>
              <a:rPr lang="ko-KR" altLang="en-US" sz="1600" dirty="0">
                <a:latin typeface="+mn-ea"/>
              </a:rPr>
              <a:t>될 수도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데이터 세트에서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중복을 허용하여 데이터를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샘플링하는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방식을 부트스트랩 샘플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(Bootstrap sample)</a:t>
            </a:r>
            <a:r>
              <a:rPr lang="ko-KR" altLang="en-US" sz="1600" dirty="0">
                <a:latin typeface="+mn-ea"/>
              </a:rPr>
              <a:t>라고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기본적으로 부트스트랩 샘플은 훈련 세트의 크기와 같게 만듦</a:t>
            </a:r>
            <a:endParaRPr lang="en-US" altLang="ko-KR" sz="1600" dirty="0">
              <a:latin typeface="+mn-ea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0C2BDA6-1073-5C37-F524-B705ED7AA002}"/>
              </a:ext>
            </a:extLst>
          </p:cNvPr>
          <p:cNvGrpSpPr/>
          <p:nvPr/>
        </p:nvGrpSpPr>
        <p:grpSpPr>
          <a:xfrm>
            <a:off x="3155243" y="3725461"/>
            <a:ext cx="5081978" cy="2767414"/>
            <a:chOff x="3155243" y="3725461"/>
            <a:chExt cx="5081978" cy="276741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8B52B8FD-87E1-0C81-456D-091BCCDD65FB}"/>
                </a:ext>
              </a:extLst>
            </p:cNvPr>
            <p:cNvGrpSpPr/>
            <p:nvPr/>
          </p:nvGrpSpPr>
          <p:grpSpPr>
            <a:xfrm>
              <a:off x="3155243" y="3725461"/>
              <a:ext cx="5081978" cy="2353990"/>
              <a:chOff x="2888542" y="3801660"/>
              <a:chExt cx="5282695" cy="2446963"/>
            </a:xfrm>
          </p:grpSpPr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C53E3173-C67A-2388-5C7D-4249AB2CAFC9}"/>
                  </a:ext>
                </a:extLst>
              </p:cNvPr>
              <p:cNvSpPr/>
              <p:nvPr/>
            </p:nvSpPr>
            <p:spPr>
              <a:xfrm>
                <a:off x="2888542" y="4764298"/>
                <a:ext cx="827665" cy="85326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69258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rgbClr val="69258A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46AEAE3-09E4-CB95-6CF8-AF5ADFDAC7B3}"/>
                  </a:ext>
                </a:extLst>
              </p:cNvPr>
              <p:cNvSpPr txBox="1"/>
              <p:nvPr/>
            </p:nvSpPr>
            <p:spPr>
              <a:xfrm>
                <a:off x="2950477" y="5045613"/>
                <a:ext cx="827666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100" dirty="0">
                    <a:solidFill>
                      <a:srgbClr val="69258A"/>
                    </a:solidFill>
                  </a:rPr>
                  <a:t>훈련세트</a:t>
                </a: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F09340CD-6989-68CB-0057-CB4CC4092015}"/>
                  </a:ext>
                </a:extLst>
              </p:cNvPr>
              <p:cNvSpPr/>
              <p:nvPr/>
            </p:nvSpPr>
            <p:spPr>
              <a:xfrm>
                <a:off x="5150987" y="4079223"/>
                <a:ext cx="827665" cy="853263"/>
              </a:xfrm>
              <a:prstGeom prst="ellipse">
                <a:avLst/>
              </a:prstGeom>
              <a:solidFill>
                <a:srgbClr val="ECDBF5"/>
              </a:solidFill>
              <a:ln>
                <a:solidFill>
                  <a:srgbClr val="69258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rgbClr val="69258A"/>
                  </a:solidFill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BC2D7E45-9319-F6D3-5801-3B8672DE2E51}"/>
                  </a:ext>
                </a:extLst>
              </p:cNvPr>
              <p:cNvSpPr/>
              <p:nvPr/>
            </p:nvSpPr>
            <p:spPr>
              <a:xfrm>
                <a:off x="5150987" y="5395360"/>
                <a:ext cx="827665" cy="853263"/>
              </a:xfrm>
              <a:prstGeom prst="ellipse">
                <a:avLst/>
              </a:prstGeom>
              <a:solidFill>
                <a:srgbClr val="ECDBF5"/>
              </a:solidFill>
              <a:ln>
                <a:solidFill>
                  <a:srgbClr val="69258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rgbClr val="69258A"/>
                  </a:solidFill>
                </a:endParaRPr>
              </a:p>
            </p:txBody>
          </p:sp>
          <p:cxnSp>
            <p:nvCxnSpPr>
              <p:cNvPr id="22" name="직선 화살표 연결선 21">
                <a:extLst>
                  <a:ext uri="{FF2B5EF4-FFF2-40B4-BE49-F238E27FC236}">
                    <a16:creationId xmlns:a16="http://schemas.microsoft.com/office/drawing/2014/main" id="{B5E9F7FE-B113-92CA-50EB-53724B077583}"/>
                  </a:ext>
                </a:extLst>
              </p:cNvPr>
              <p:cNvCxnSpPr>
                <a:stCxn id="16" idx="3"/>
                <a:endCxn id="19" idx="2"/>
              </p:cNvCxnSpPr>
              <p:nvPr/>
            </p:nvCxnSpPr>
            <p:spPr>
              <a:xfrm flipV="1">
                <a:off x="3778143" y="4505855"/>
                <a:ext cx="1372844" cy="670563"/>
              </a:xfrm>
              <a:prstGeom prst="straightConnector1">
                <a:avLst/>
              </a:prstGeom>
              <a:ln w="12700">
                <a:solidFill>
                  <a:srgbClr val="69258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>
                <a:extLst>
                  <a:ext uri="{FF2B5EF4-FFF2-40B4-BE49-F238E27FC236}">
                    <a16:creationId xmlns:a16="http://schemas.microsoft.com/office/drawing/2014/main" id="{1D46FE68-11BD-FB17-013D-518D1903F83E}"/>
                  </a:ext>
                </a:extLst>
              </p:cNvPr>
              <p:cNvCxnSpPr>
                <a:cxnSpLocks/>
                <a:stCxn id="16" idx="3"/>
                <a:endCxn id="20" idx="2"/>
              </p:cNvCxnSpPr>
              <p:nvPr/>
            </p:nvCxnSpPr>
            <p:spPr>
              <a:xfrm>
                <a:off x="3778143" y="5176418"/>
                <a:ext cx="1372844" cy="645574"/>
              </a:xfrm>
              <a:prstGeom prst="straightConnector1">
                <a:avLst/>
              </a:prstGeom>
              <a:ln w="12700">
                <a:solidFill>
                  <a:srgbClr val="69258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24DDA78-D298-54DD-E80E-A0DC198C9892}"/>
                  </a:ext>
                </a:extLst>
              </p:cNvPr>
              <p:cNvSpPr txBox="1"/>
              <p:nvPr/>
            </p:nvSpPr>
            <p:spPr>
              <a:xfrm>
                <a:off x="4230637" y="5045613"/>
                <a:ext cx="1049449" cy="271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100" dirty="0">
                    <a:solidFill>
                      <a:srgbClr val="69258A"/>
                    </a:solidFill>
                  </a:rPr>
                  <a:t>랜덤 샘플링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56FEC7F-10F9-0702-22B9-8F92B0D0C6B4}"/>
                  </a:ext>
                </a:extLst>
              </p:cNvPr>
              <p:cNvSpPr txBox="1"/>
              <p:nvPr/>
            </p:nvSpPr>
            <p:spPr>
              <a:xfrm>
                <a:off x="4954841" y="3801660"/>
                <a:ext cx="1372843" cy="2719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100" dirty="0">
                    <a:solidFill>
                      <a:srgbClr val="69258A"/>
                    </a:solidFill>
                  </a:rPr>
                  <a:t>부트스트랩 샘플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2106FD0-FB4E-952A-5EEC-B629C845E282}"/>
                  </a:ext>
                </a:extLst>
              </p:cNvPr>
              <p:cNvSpPr txBox="1"/>
              <p:nvPr/>
            </p:nvSpPr>
            <p:spPr>
              <a:xfrm>
                <a:off x="6951281" y="4375049"/>
                <a:ext cx="1219956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100">
                    <a:solidFill>
                      <a:srgbClr val="69258A"/>
                    </a:solidFill>
                  </a:rPr>
                  <a:t>결정 트리 훈련</a:t>
                </a:r>
                <a:endParaRPr lang="ko-KR" altLang="en-US" sz="1100" dirty="0">
                  <a:solidFill>
                    <a:srgbClr val="69258A"/>
                  </a:solidFill>
                </a:endParaRPr>
              </a:p>
            </p:txBody>
          </p: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711C150B-AE22-412C-A98E-CFD3AC2A98AB}"/>
                  </a:ext>
                </a:extLst>
              </p:cNvPr>
              <p:cNvCxnSpPr>
                <a:stCxn id="19" idx="6"/>
              </p:cNvCxnSpPr>
              <p:nvPr/>
            </p:nvCxnSpPr>
            <p:spPr>
              <a:xfrm flipV="1">
                <a:off x="5978652" y="4505854"/>
                <a:ext cx="886968" cy="1"/>
              </a:xfrm>
              <a:prstGeom prst="straightConnector1">
                <a:avLst/>
              </a:prstGeom>
              <a:ln w="12700">
                <a:solidFill>
                  <a:srgbClr val="69258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화살표 연결선 30">
                <a:extLst>
                  <a:ext uri="{FF2B5EF4-FFF2-40B4-BE49-F238E27FC236}">
                    <a16:creationId xmlns:a16="http://schemas.microsoft.com/office/drawing/2014/main" id="{CA5DBB2B-ACE2-64F1-4612-7A5F770E64D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78652" y="5821991"/>
                <a:ext cx="886968" cy="1"/>
              </a:xfrm>
              <a:prstGeom prst="straightConnector1">
                <a:avLst/>
              </a:prstGeom>
              <a:ln w="12700">
                <a:solidFill>
                  <a:srgbClr val="69258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33C3957-CEBE-03FF-152C-E60E5D1DB68C}"/>
                  </a:ext>
                </a:extLst>
              </p:cNvPr>
              <p:cNvSpPr txBox="1"/>
              <p:nvPr/>
            </p:nvSpPr>
            <p:spPr>
              <a:xfrm>
                <a:off x="6951281" y="5691186"/>
                <a:ext cx="1219956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100">
                    <a:solidFill>
                      <a:srgbClr val="69258A"/>
                    </a:solidFill>
                  </a:rPr>
                  <a:t>결정 트리 훈련</a:t>
                </a:r>
                <a:endParaRPr lang="ko-KR" altLang="en-US" sz="1100" dirty="0">
                  <a:solidFill>
                    <a:srgbClr val="69258A"/>
                  </a:solidFill>
                </a:endParaRP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02B63F9-D511-A715-E609-CEFD55F33B94}"/>
                </a:ext>
              </a:extLst>
            </p:cNvPr>
            <p:cNvSpPr txBox="1"/>
            <p:nvPr/>
          </p:nvSpPr>
          <p:spPr>
            <a:xfrm rot="5400000">
              <a:off x="5620810" y="6110257"/>
              <a:ext cx="36512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69258A"/>
                  </a:solidFill>
                </a:rPr>
                <a:t>…</a:t>
              </a:r>
              <a:endParaRPr lang="ko-KR" altLang="en-US" sz="2000" dirty="0">
                <a:solidFill>
                  <a:srgbClr val="69258A"/>
                </a:solidFill>
              </a:endParaRPr>
            </a:p>
          </p:txBody>
        </p:sp>
      </p:grpSp>
      <p:sp>
        <p:nvSpPr>
          <p:cNvPr id="37" name="슬라이드 번호 개체 틀 36">
            <a:extLst>
              <a:ext uri="{FF2B5EF4-FFF2-40B4-BE49-F238E27FC236}">
                <a16:creationId xmlns:a16="http://schemas.microsoft.com/office/drawing/2014/main" id="{5721F254-1E1A-AB58-80CD-97F9D2DF7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6037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랜덤 포레스트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256670" y="1017021"/>
            <a:ext cx="384913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solidFill>
                  <a:srgbClr val="69258A"/>
                </a:solidFill>
                <a:latin typeface="+mn-ea"/>
              </a:rPr>
              <a:t>랜덤 포레스트</a:t>
            </a:r>
            <a:r>
              <a:rPr lang="en-US" altLang="ko-KR" dirty="0">
                <a:solidFill>
                  <a:srgbClr val="69258A"/>
                </a:solidFill>
                <a:latin typeface="+mn-ea"/>
              </a:rPr>
              <a:t>(Random Forest)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279FA-7683-00A8-178C-1B93919C9551}"/>
              </a:ext>
            </a:extLst>
          </p:cNvPr>
          <p:cNvSpPr txBox="1"/>
          <p:nvPr/>
        </p:nvSpPr>
        <p:spPr>
          <a:xfrm>
            <a:off x="660530" y="1552859"/>
            <a:ext cx="9522159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또한 각 노드를 분할할 때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전체 특성 중에서 일부 특성을 무작위로 고른 다음 이 중에서 최선의 분할</a:t>
            </a:r>
            <a:r>
              <a:rPr lang="ko-KR" altLang="en-US" sz="1600" dirty="0">
                <a:latin typeface="+mn-ea"/>
              </a:rPr>
              <a:t>을 찾음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분류 모델인 </a:t>
            </a:r>
            <a:r>
              <a:rPr lang="en-US" altLang="ko-KR" sz="1600" dirty="0" err="1">
                <a:latin typeface="+mn-ea"/>
              </a:rPr>
              <a:t>RandomForestClassifier</a:t>
            </a:r>
            <a:r>
              <a:rPr lang="ko-KR" altLang="en-US" sz="1600" dirty="0">
                <a:latin typeface="+mn-ea"/>
              </a:rPr>
              <a:t>는 기본적으로 전체 특성 개수의 제곱근만큼의 특성을 선택함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즉 </a:t>
            </a:r>
            <a:r>
              <a:rPr lang="en-US" altLang="ko-KR" sz="1600" dirty="0">
                <a:latin typeface="+mn-ea"/>
              </a:rPr>
              <a:t>4</a:t>
            </a:r>
            <a:r>
              <a:rPr lang="ko-KR" altLang="en-US" sz="1600" dirty="0">
                <a:latin typeface="+mn-ea"/>
              </a:rPr>
              <a:t>개의 특성이 있다면 노드마다 </a:t>
            </a: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개를 랜덤하게 선택하여 사용함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다만 회귀 모델인 </a:t>
            </a:r>
            <a:r>
              <a:rPr lang="en-US" altLang="ko-KR" sz="1600" dirty="0" err="1">
                <a:latin typeface="+mn-ea"/>
              </a:rPr>
              <a:t>RandomForestRegressor</a:t>
            </a:r>
            <a:r>
              <a:rPr lang="ko-KR" altLang="en-US" sz="1600" dirty="0">
                <a:latin typeface="+mn-ea"/>
              </a:rPr>
              <a:t>는 전체 특성을 사용함 </a:t>
            </a:r>
            <a:endParaRPr lang="en-US" altLang="ko-KR" sz="1600" dirty="0">
              <a:latin typeface="+mn-ea"/>
            </a:endParaRPr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A5C93A0-94DA-9A20-F0E9-CFE8A08CA9F8}"/>
              </a:ext>
            </a:extLst>
          </p:cNvPr>
          <p:cNvGrpSpPr/>
          <p:nvPr/>
        </p:nvGrpSpPr>
        <p:grpSpPr>
          <a:xfrm>
            <a:off x="2597912" y="3429000"/>
            <a:ext cx="6209799" cy="2398094"/>
            <a:chOff x="1927352" y="3288710"/>
            <a:chExt cx="6209799" cy="2398094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B8557325-D8DF-CDE0-1087-3BDF377A3402}"/>
                </a:ext>
              </a:extLst>
            </p:cNvPr>
            <p:cNvSpPr/>
            <p:nvPr/>
          </p:nvSpPr>
          <p:spPr>
            <a:xfrm>
              <a:off x="2042160" y="3779963"/>
              <a:ext cx="1866900" cy="134112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69258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744E21F-778C-FF37-4990-A6F895DF77BA}"/>
                </a:ext>
              </a:extLst>
            </p:cNvPr>
            <p:cNvSpPr txBox="1"/>
            <p:nvPr/>
          </p:nvSpPr>
          <p:spPr>
            <a:xfrm>
              <a:off x="1927352" y="3854834"/>
              <a:ext cx="84510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ko-KR" altLang="en-US" sz="1200">
                  <a:solidFill>
                    <a:srgbClr val="69258A"/>
                  </a:solidFill>
                </a:rPr>
                <a:t>특성 집합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BB16B9-FA2B-C106-8D49-31D726DE314C}"/>
                </a:ext>
              </a:extLst>
            </p:cNvPr>
            <p:cNvSpPr txBox="1"/>
            <p:nvPr/>
          </p:nvSpPr>
          <p:spPr>
            <a:xfrm>
              <a:off x="2657647" y="4044880"/>
              <a:ext cx="4058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rgbClr val="69258A"/>
                  </a:solidFill>
                  <a:latin typeface="+mn-ea"/>
                </a:rPr>
                <a:t>pH</a:t>
              </a:r>
              <a:endParaRPr lang="ko-KR" altLang="en-US" sz="1200" dirty="0">
                <a:solidFill>
                  <a:srgbClr val="69258A"/>
                </a:solidFill>
                <a:latin typeface="+mn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658A575-98B8-EB73-196A-2A905242149A}"/>
                </a:ext>
              </a:extLst>
            </p:cNvPr>
            <p:cNvSpPr txBox="1"/>
            <p:nvPr/>
          </p:nvSpPr>
          <p:spPr>
            <a:xfrm>
              <a:off x="2181235" y="4398975"/>
              <a:ext cx="4764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solidFill>
                    <a:srgbClr val="69258A"/>
                  </a:solidFill>
                  <a:latin typeface="+mn-ea"/>
                </a:rPr>
                <a:t>당도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6D1D265-A4D0-5EF0-E388-6A87C3281C03}"/>
                </a:ext>
              </a:extLst>
            </p:cNvPr>
            <p:cNvSpPr txBox="1"/>
            <p:nvPr/>
          </p:nvSpPr>
          <p:spPr>
            <a:xfrm>
              <a:off x="2807101" y="4511482"/>
              <a:ext cx="9525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solidFill>
                    <a:srgbClr val="69258A"/>
                  </a:solidFill>
                  <a:latin typeface="+mn-ea"/>
                </a:rPr>
                <a:t>알코올 도수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021377-7454-8CD6-376D-273BD373E228}"/>
                </a:ext>
              </a:extLst>
            </p:cNvPr>
            <p:cNvSpPr txBox="1"/>
            <p:nvPr/>
          </p:nvSpPr>
          <p:spPr>
            <a:xfrm rot="5400000">
              <a:off x="2675138" y="4722203"/>
              <a:ext cx="36512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69258A"/>
                  </a:solidFill>
                </a:rPr>
                <a:t>…</a:t>
              </a:r>
              <a:endParaRPr lang="ko-KR" altLang="en-US" sz="2000" dirty="0">
                <a:solidFill>
                  <a:srgbClr val="69258A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CD45647-65BF-1912-41BC-304B60D6C7F7}"/>
                </a:ext>
              </a:extLst>
            </p:cNvPr>
            <p:cNvSpPr/>
            <p:nvPr/>
          </p:nvSpPr>
          <p:spPr>
            <a:xfrm>
              <a:off x="4819629" y="3779963"/>
              <a:ext cx="1219200" cy="76332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69258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632DBB9-A160-1630-83AD-D69D5117F146}"/>
                </a:ext>
              </a:extLst>
            </p:cNvPr>
            <p:cNvSpPr txBox="1"/>
            <p:nvPr/>
          </p:nvSpPr>
          <p:spPr>
            <a:xfrm>
              <a:off x="5015729" y="4023126"/>
              <a:ext cx="4058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rgbClr val="69258A"/>
                  </a:solidFill>
                  <a:latin typeface="+mn-ea"/>
                </a:rPr>
                <a:t>pH</a:t>
              </a:r>
              <a:endParaRPr lang="ko-KR" altLang="en-US" sz="1200" dirty="0">
                <a:solidFill>
                  <a:srgbClr val="69258A"/>
                </a:solidFill>
                <a:latin typeface="+mn-ea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56818C5-0C53-F7F1-3DF5-092191BB2515}"/>
                </a:ext>
              </a:extLst>
            </p:cNvPr>
            <p:cNvSpPr txBox="1"/>
            <p:nvPr/>
          </p:nvSpPr>
          <p:spPr>
            <a:xfrm>
              <a:off x="5412255" y="4026700"/>
              <a:ext cx="4764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solidFill>
                    <a:srgbClr val="69258A"/>
                  </a:solidFill>
                  <a:latin typeface="+mn-ea"/>
                </a:rPr>
                <a:t>당도</a:t>
              </a:r>
            </a:p>
          </p:txBody>
        </p:sp>
        <p:cxnSp>
          <p:nvCxnSpPr>
            <p:cNvPr id="46" name="연결선: 구부러짐 45">
              <a:extLst>
                <a:ext uri="{FF2B5EF4-FFF2-40B4-BE49-F238E27FC236}">
                  <a16:creationId xmlns:a16="http://schemas.microsoft.com/office/drawing/2014/main" id="{400A2324-8E4B-7CC7-9842-6A8725FE2E83}"/>
                </a:ext>
              </a:extLst>
            </p:cNvPr>
            <p:cNvCxnSpPr>
              <a:cxnSpLocks/>
              <a:stCxn id="2" idx="7"/>
              <a:endCxn id="11" idx="1"/>
            </p:cNvCxnSpPr>
            <p:nvPr/>
          </p:nvCxnSpPr>
          <p:spPr>
            <a:xfrm rot="5400000" flipH="1" flipV="1">
              <a:off x="4274611" y="3252799"/>
              <a:ext cx="84615" cy="1362518"/>
            </a:xfrm>
            <a:prstGeom prst="curvedConnector3">
              <a:avLst>
                <a:gd name="adj1" fmla="val 331168"/>
              </a:avLst>
            </a:prstGeom>
            <a:ln w="12700">
              <a:solidFill>
                <a:srgbClr val="6925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9BB48176-BEB4-F962-34F7-6BA40A2C8482}"/>
                </a:ext>
              </a:extLst>
            </p:cNvPr>
            <p:cNvSpPr/>
            <p:nvPr/>
          </p:nvSpPr>
          <p:spPr>
            <a:xfrm>
              <a:off x="4819629" y="4923478"/>
              <a:ext cx="1219200" cy="76332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69258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0" name="연결선: 구부러짐 59">
              <a:extLst>
                <a:ext uri="{FF2B5EF4-FFF2-40B4-BE49-F238E27FC236}">
                  <a16:creationId xmlns:a16="http://schemas.microsoft.com/office/drawing/2014/main" id="{AB1756DA-FEC7-0B76-8764-258391209E48}"/>
                </a:ext>
              </a:extLst>
            </p:cNvPr>
            <p:cNvCxnSpPr>
              <a:cxnSpLocks/>
              <a:stCxn id="2" idx="5"/>
              <a:endCxn id="59" idx="2"/>
            </p:cNvCxnSpPr>
            <p:nvPr/>
          </p:nvCxnSpPr>
          <p:spPr>
            <a:xfrm rot="16200000" flipH="1">
              <a:off x="4037414" y="4522926"/>
              <a:ext cx="380460" cy="1183970"/>
            </a:xfrm>
            <a:prstGeom prst="curvedConnector2">
              <a:avLst/>
            </a:prstGeom>
            <a:ln w="12700">
              <a:solidFill>
                <a:srgbClr val="6925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1C9E475-13F5-E5B4-4AB7-69D652EC34B9}"/>
                </a:ext>
              </a:extLst>
            </p:cNvPr>
            <p:cNvSpPr txBox="1"/>
            <p:nvPr/>
          </p:nvSpPr>
          <p:spPr>
            <a:xfrm>
              <a:off x="5200234" y="5130493"/>
              <a:ext cx="4427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rgbClr val="69258A"/>
                  </a:solidFill>
                  <a:latin typeface="+mn-ea"/>
                </a:rPr>
                <a:t>. . . .</a:t>
              </a:r>
              <a:endParaRPr lang="ko-KR" altLang="en-US" sz="1200" dirty="0">
                <a:solidFill>
                  <a:srgbClr val="69258A"/>
                </a:solidFill>
                <a:latin typeface="+mn-ea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B09EC035-CEC4-B936-7CCE-52821C3C7E9C}"/>
                    </a:ext>
                  </a:extLst>
                </p:cNvPr>
                <p:cNvSpPr txBox="1"/>
                <p:nvPr/>
              </p:nvSpPr>
              <p:spPr>
                <a:xfrm>
                  <a:off x="3460964" y="3354220"/>
                  <a:ext cx="1865062" cy="31598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ko-KR" altLang="en-US" sz="1200" i="1" dirty="0" smtClean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ko-KR" altLang="en-US" sz="1200" i="1" dirty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  <m:t>특</m:t>
                          </m:r>
                          <m:r>
                            <a:rPr lang="ko-KR" altLang="en-US" sz="1200" i="1" dirty="0" smtClean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  <m:t>성</m:t>
                          </m:r>
                          <m:r>
                            <a:rPr lang="en-US" altLang="ko-KR" sz="1200" b="0" i="1" dirty="0" smtClean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ko-KR" altLang="en-US" sz="1200" i="1" dirty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  <m:t>개</m:t>
                          </m:r>
                          <m:r>
                            <a:rPr lang="ko-KR" altLang="en-US" sz="1200" i="1" dirty="0" smtClean="0">
                              <a:solidFill>
                                <a:srgbClr val="69258A"/>
                              </a:solidFill>
                              <a:latin typeface="Cambria Math" panose="02040503050406030204" pitchFamily="18" charset="0"/>
                            </a:rPr>
                            <m:t>수</m:t>
                          </m:r>
                        </m:e>
                      </m:rad>
                    </m:oMath>
                  </a14:m>
                  <a:r>
                    <a:rPr lang="ko-KR" altLang="en-US" sz="1200" dirty="0">
                      <a:solidFill>
                        <a:srgbClr val="69258A"/>
                      </a:solidFill>
                      <a:latin typeface="+mn-ea"/>
                    </a:rPr>
                    <a:t>만큼 랜덤 선택</a:t>
                  </a:r>
                </a:p>
              </p:txBody>
            </p:sp>
          </mc:Choice>
          <mc:Fallback xmlns=""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B09EC035-CEC4-B936-7CCE-52821C3C7E9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60964" y="3354220"/>
                  <a:ext cx="1865062" cy="315984"/>
                </a:xfrm>
                <a:prstGeom prst="rect">
                  <a:avLst/>
                </a:prstGeom>
                <a:blipFill>
                  <a:blip r:embed="rId2"/>
                  <a:stretch>
                    <a:fillRect b="-1538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BB3F98F1-A6B8-D277-1326-64A1158B225D}"/>
                    </a:ext>
                  </a:extLst>
                </p:cNvPr>
                <p:cNvSpPr txBox="1"/>
                <p:nvPr/>
              </p:nvSpPr>
              <p:spPr>
                <a:xfrm>
                  <a:off x="2236911" y="5379161"/>
                  <a:ext cx="244810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ko-KR" altLang="en-US" sz="1200" i="1" dirty="0" smtClean="0">
                          <a:solidFill>
                            <a:srgbClr val="69258A"/>
                          </a:solidFill>
                          <a:latin typeface="Cambria Math" panose="02040503050406030204" pitchFamily="18" charset="0"/>
                        </a:rPr>
                        <m:t>모</m:t>
                      </m:r>
                    </m:oMath>
                  </a14:m>
                  <a:r>
                    <a:rPr lang="ko-KR" altLang="en-US" sz="1200" dirty="0">
                      <a:solidFill>
                        <a:srgbClr val="69258A"/>
                      </a:solidFill>
                      <a:latin typeface="+mn-ea"/>
                    </a:rPr>
                    <a:t>든 노드를 만들 때 이 과정을 반복</a:t>
                  </a:r>
                </a:p>
              </p:txBody>
            </p:sp>
          </mc:Choice>
          <mc:Fallback xmlns=""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BB3F98F1-A6B8-D277-1326-64A1158B225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36911" y="5379161"/>
                  <a:ext cx="2448106" cy="276999"/>
                </a:xfrm>
                <a:prstGeom prst="rect">
                  <a:avLst/>
                </a:prstGeom>
                <a:blipFill>
                  <a:blip r:embed="rId3"/>
                  <a:stretch>
                    <a:fillRect b="-15217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DA7AA167-313C-DF6B-9E1E-E030169B0E0D}"/>
                </a:ext>
              </a:extLst>
            </p:cNvPr>
            <p:cNvSpPr/>
            <p:nvPr/>
          </p:nvSpPr>
          <p:spPr>
            <a:xfrm>
              <a:off x="6873240" y="3933172"/>
              <a:ext cx="723900" cy="35140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69258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solidFill>
                    <a:srgbClr val="69258A"/>
                  </a:solidFill>
                </a:rPr>
                <a:t>노드</a:t>
              </a:r>
              <a:endParaRPr lang="ko-KR" altLang="en-US" sz="1200" dirty="0">
                <a:solidFill>
                  <a:srgbClr val="69258A"/>
                </a:solidFill>
              </a:endParaRPr>
            </a:p>
          </p:txBody>
        </p:sp>
        <p:cxnSp>
          <p:nvCxnSpPr>
            <p:cNvPr id="71" name="연결선: 구부러짐 70">
              <a:extLst>
                <a:ext uri="{FF2B5EF4-FFF2-40B4-BE49-F238E27FC236}">
                  <a16:creationId xmlns:a16="http://schemas.microsoft.com/office/drawing/2014/main" id="{7ED83A1A-8618-1D25-BD5C-337EEBFEA689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527025" y="3225008"/>
              <a:ext cx="41422" cy="1374909"/>
            </a:xfrm>
            <a:prstGeom prst="curvedConnector3">
              <a:avLst>
                <a:gd name="adj1" fmla="val -527413"/>
              </a:avLst>
            </a:prstGeom>
            <a:ln w="12700">
              <a:solidFill>
                <a:srgbClr val="6925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A4539B03-A0A8-0039-205B-382629B12A02}"/>
                </a:ext>
              </a:extLst>
            </p:cNvPr>
            <p:cNvSpPr/>
            <p:nvPr/>
          </p:nvSpPr>
          <p:spPr>
            <a:xfrm>
              <a:off x="6413128" y="4662515"/>
              <a:ext cx="723900" cy="35140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69258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rgbClr val="69258A"/>
                  </a:solidFill>
                </a:rPr>
                <a:t>노드</a:t>
              </a:r>
            </a:p>
          </p:txBody>
        </p:sp>
        <p:cxnSp>
          <p:nvCxnSpPr>
            <p:cNvPr id="81" name="연결선: 구부러짐 80">
              <a:extLst>
                <a:ext uri="{FF2B5EF4-FFF2-40B4-BE49-F238E27FC236}">
                  <a16:creationId xmlns:a16="http://schemas.microsoft.com/office/drawing/2014/main" id="{075C6E2C-824D-C9EC-82CA-FC9C469A6BDB}"/>
                </a:ext>
              </a:extLst>
            </p:cNvPr>
            <p:cNvCxnSpPr>
              <a:cxnSpLocks/>
              <a:stCxn id="59" idx="6"/>
              <a:endCxn id="80" idx="2"/>
            </p:cNvCxnSpPr>
            <p:nvPr/>
          </p:nvCxnSpPr>
          <p:spPr>
            <a:xfrm flipV="1">
              <a:off x="6038829" y="5013921"/>
              <a:ext cx="736249" cy="291220"/>
            </a:xfrm>
            <a:prstGeom prst="curvedConnector2">
              <a:avLst/>
            </a:prstGeom>
            <a:ln w="12700">
              <a:solidFill>
                <a:srgbClr val="6925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연결선: 구부러짐 86">
              <a:extLst>
                <a:ext uri="{FF2B5EF4-FFF2-40B4-BE49-F238E27FC236}">
                  <a16:creationId xmlns:a16="http://schemas.microsoft.com/office/drawing/2014/main" id="{C9548AFE-7293-B9EC-77D4-531E97A0AA02}"/>
                </a:ext>
              </a:extLst>
            </p:cNvPr>
            <p:cNvCxnSpPr>
              <a:stCxn id="80" idx="0"/>
              <a:endCxn id="70" idx="2"/>
            </p:cNvCxnSpPr>
            <p:nvPr/>
          </p:nvCxnSpPr>
          <p:spPr>
            <a:xfrm rot="5400000" flipH="1" flipV="1">
              <a:off x="6816166" y="4243491"/>
              <a:ext cx="377937" cy="460112"/>
            </a:xfrm>
            <a:prstGeom prst="curvedConnector3">
              <a:avLst>
                <a:gd name="adj1" fmla="val 50000"/>
              </a:avLst>
            </a:prstGeom>
            <a:solidFill>
              <a:schemeClr val="bg1"/>
            </a:solidFill>
            <a:ln>
              <a:solidFill>
                <a:srgbClr val="69258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8D00A424-4016-1F9C-F6E1-18120A97FB22}"/>
                </a:ext>
              </a:extLst>
            </p:cNvPr>
            <p:cNvSpPr txBox="1"/>
            <p:nvPr/>
          </p:nvSpPr>
          <p:spPr>
            <a:xfrm rot="5400000">
              <a:off x="6596177" y="5244028"/>
              <a:ext cx="4427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rgbClr val="69258A"/>
                  </a:solidFill>
                  <a:latin typeface="+mn-ea"/>
                </a:rPr>
                <a:t>. . . .</a:t>
              </a:r>
              <a:endParaRPr lang="ko-KR" altLang="en-US" sz="1200" dirty="0">
                <a:solidFill>
                  <a:srgbClr val="69258A"/>
                </a:solidFill>
                <a:latin typeface="+mn-ea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7E70203-DC74-C26A-A20D-881815277391}"/>
                </a:ext>
              </a:extLst>
            </p:cNvPr>
            <p:cNvSpPr txBox="1"/>
            <p:nvPr/>
          </p:nvSpPr>
          <p:spPr>
            <a:xfrm rot="5400000">
              <a:off x="7777277" y="3371585"/>
              <a:ext cx="4427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rgbClr val="69258A"/>
                  </a:solidFill>
                  <a:latin typeface="+mn-ea"/>
                </a:rPr>
                <a:t>. . . .</a:t>
              </a:r>
              <a:endParaRPr lang="ko-KR" altLang="en-US" sz="1200" dirty="0">
                <a:solidFill>
                  <a:srgbClr val="69258A"/>
                </a:solidFill>
                <a:latin typeface="+mn-ea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D7D2E41D-FC48-42C6-3E02-25B6788C5D47}"/>
                </a:ext>
              </a:extLst>
            </p:cNvPr>
            <p:cNvSpPr txBox="1"/>
            <p:nvPr/>
          </p:nvSpPr>
          <p:spPr>
            <a:xfrm rot="5400000">
              <a:off x="7777277" y="4758850"/>
              <a:ext cx="4427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rgbClr val="69258A"/>
                  </a:solidFill>
                  <a:latin typeface="+mn-ea"/>
                </a:rPr>
                <a:t>. . . .</a:t>
              </a:r>
              <a:endParaRPr lang="ko-KR" altLang="en-US" sz="1200" dirty="0">
                <a:solidFill>
                  <a:srgbClr val="69258A"/>
                </a:solidFill>
                <a:latin typeface="+mn-ea"/>
              </a:endParaRPr>
            </a:p>
          </p:txBody>
        </p: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26689C6F-DAF5-058A-2F2D-C8B9340F65D9}"/>
                </a:ext>
              </a:extLst>
            </p:cNvPr>
            <p:cNvCxnSpPr/>
            <p:nvPr/>
          </p:nvCxnSpPr>
          <p:spPr>
            <a:xfrm>
              <a:off x="7235190" y="4284578"/>
              <a:ext cx="461010" cy="391396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69258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1" name="직선 연결선 100">
              <a:extLst>
                <a:ext uri="{FF2B5EF4-FFF2-40B4-BE49-F238E27FC236}">
                  <a16:creationId xmlns:a16="http://schemas.microsoft.com/office/drawing/2014/main" id="{F018FBDD-5D98-4681-3881-EB9B9BE6C34C}"/>
                </a:ext>
              </a:extLst>
            </p:cNvPr>
            <p:cNvCxnSpPr>
              <a:cxnSpLocks/>
              <a:stCxn id="70" idx="0"/>
            </p:cNvCxnSpPr>
            <p:nvPr/>
          </p:nvCxnSpPr>
          <p:spPr>
            <a:xfrm flipV="1">
              <a:off x="7235190" y="3579520"/>
              <a:ext cx="460112" cy="353652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69258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6" name="슬라이드 번호 개체 틀 105">
            <a:extLst>
              <a:ext uri="{FF2B5EF4-FFF2-40B4-BE49-F238E27FC236}">
                <a16:creationId xmlns:a16="http://schemas.microsoft.com/office/drawing/2014/main" id="{A030B34C-5536-2A5B-622A-310171ED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9098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랜덤 포레스트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01B5C4-8E59-A2B3-4BE9-2158601A5B54}"/>
              </a:ext>
            </a:extLst>
          </p:cNvPr>
          <p:cNvSpPr txBox="1"/>
          <p:nvPr/>
        </p:nvSpPr>
        <p:spPr>
          <a:xfrm>
            <a:off x="256670" y="1017021"/>
            <a:ext cx="384913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solidFill>
                  <a:srgbClr val="69258A"/>
                </a:solidFill>
                <a:latin typeface="+mn-ea"/>
              </a:rPr>
              <a:t>랜덤 포레스트</a:t>
            </a:r>
            <a:r>
              <a:rPr lang="en-US" altLang="ko-KR" dirty="0">
                <a:solidFill>
                  <a:srgbClr val="69258A"/>
                </a:solidFill>
                <a:latin typeface="+mn-ea"/>
              </a:rPr>
              <a:t>(Random Forest)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279FA-7683-00A8-178C-1B93919C9551}"/>
              </a:ext>
            </a:extLst>
          </p:cNvPr>
          <p:cNvSpPr txBox="1"/>
          <p:nvPr/>
        </p:nvSpPr>
        <p:spPr>
          <a:xfrm>
            <a:off x="660530" y="1552859"/>
            <a:ext cx="10780515" cy="2642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사이킷런의</a:t>
            </a:r>
            <a:r>
              <a:rPr lang="ko-KR" altLang="en-US" sz="1600" dirty="0">
                <a:latin typeface="+mn-ea"/>
              </a:rPr>
              <a:t> 랜덤 </a:t>
            </a:r>
            <a:r>
              <a:rPr lang="ko-KR" altLang="en-US" sz="1600" dirty="0" err="1">
                <a:latin typeface="+mn-ea"/>
              </a:rPr>
              <a:t>포레스트는</a:t>
            </a:r>
            <a:r>
              <a:rPr lang="ko-KR" altLang="en-US" sz="1600" dirty="0">
                <a:latin typeface="+mn-ea"/>
              </a:rPr>
              <a:t> 기본적으로 </a:t>
            </a:r>
            <a:r>
              <a:rPr lang="en-US" altLang="ko-KR" sz="1600" dirty="0">
                <a:latin typeface="+mn-ea"/>
              </a:rPr>
              <a:t>100</a:t>
            </a:r>
            <a:r>
              <a:rPr lang="ko-KR" altLang="en-US" sz="1600" dirty="0">
                <a:latin typeface="+mn-ea"/>
              </a:rPr>
              <a:t>개의 결정 트리를 이런 방식으로 훈련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분류일 때는 각 트리의 클래스 별 확률을 평균하여 가장 높은 확률을 가진 클래스를 예측으로 삼고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회귀일때는 단순히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각 트리의 예측을 평균함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랜덤 </a:t>
            </a:r>
            <a:r>
              <a:rPr lang="ko-KR" altLang="en-US" sz="1600" dirty="0" err="1">
                <a:latin typeface="+mn-ea"/>
              </a:rPr>
              <a:t>포레스트는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랜덤하게 선택한 샘플과 특성을 사용하기 때문에 훈련 세트에 </a:t>
            </a:r>
            <a:r>
              <a:rPr lang="ko-KR" altLang="en-US" sz="1600" dirty="0" err="1">
                <a:solidFill>
                  <a:srgbClr val="69258A"/>
                </a:solidFill>
                <a:latin typeface="+mn-ea"/>
              </a:rPr>
              <a:t>과대적합되는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것을 막아주고 검증 세트와 </a:t>
            </a:r>
            <a:br>
              <a:rPr lang="en-US" altLang="ko-KR" sz="1600" dirty="0">
                <a:solidFill>
                  <a:srgbClr val="69258A"/>
                </a:solidFill>
                <a:latin typeface="+mn-ea"/>
              </a:rPr>
            </a:b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테스트 세트에서 안정적인 성능을 얻을 수 있음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종종 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기본 매개변수 설정 만으로도 아주 좋은 결과를 냄</a:t>
            </a:r>
            <a:endParaRPr lang="en-US" altLang="ko-KR" sz="1600" dirty="0">
              <a:solidFill>
                <a:srgbClr val="69258A"/>
              </a:solidFill>
              <a:latin typeface="+mn-ea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CA66D7-7A66-5B3E-2477-FE39AD979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974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랜덤 포레스트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C67D90-7BAB-AC2F-1888-7A479584C744}"/>
              </a:ext>
            </a:extLst>
          </p:cNvPr>
          <p:cNvSpPr txBox="1"/>
          <p:nvPr/>
        </p:nvSpPr>
        <p:spPr>
          <a:xfrm>
            <a:off x="660530" y="1001781"/>
            <a:ext cx="8459367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사이킷런의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RandomForestClassifier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클래스를 화이트 와인을 분류하는 문제에 적용해 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와인 데이터 셋을 </a:t>
            </a:r>
            <a:r>
              <a:rPr lang="ko-KR" altLang="en-US" sz="1600" dirty="0" err="1">
                <a:latin typeface="+mn-ea"/>
              </a:rPr>
              <a:t>판다스로</a:t>
            </a:r>
            <a:r>
              <a:rPr lang="ko-KR" altLang="en-US" sz="1600" dirty="0">
                <a:latin typeface="+mn-ea"/>
              </a:rPr>
              <a:t> 불러오고 훈련 세트와 테스트 세트로 나눔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2F6F3F-8ED5-7A6A-16A7-E1AF35340937}"/>
              </a:ext>
            </a:extLst>
          </p:cNvPr>
          <p:cNvSpPr txBox="1"/>
          <p:nvPr/>
        </p:nvSpPr>
        <p:spPr>
          <a:xfrm>
            <a:off x="1106226" y="1915866"/>
            <a:ext cx="9389058" cy="2462213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numpy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as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FFEEAD"/>
                </a:solidFill>
                <a:effectLst/>
                <a:latin typeface="+mn-ea"/>
              </a:rPr>
              <a:t>np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FFEEAD"/>
                </a:solidFill>
                <a:effectLst/>
                <a:latin typeface="+mn-ea"/>
              </a:rPr>
              <a:t>pandas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as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FFEEAD"/>
                </a:solidFill>
                <a:effectLst/>
                <a:latin typeface="+mn-ea"/>
              </a:rPr>
              <a:t>pd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sklearn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model_selection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train_test_split</a:t>
            </a:r>
            <a:endParaRPr lang="en-US" altLang="ko-KR" sz="1400" b="0" dirty="0">
              <a:solidFill>
                <a:srgbClr val="BBDAFF"/>
              </a:solidFill>
              <a:effectLst/>
              <a:latin typeface="+mn-ea"/>
            </a:endParaRPr>
          </a:p>
          <a:p>
            <a:endParaRPr lang="en-US" altLang="ko-KR" sz="1400" dirty="0">
              <a:solidFill>
                <a:srgbClr val="BBDAFF"/>
              </a:solidFill>
              <a:latin typeface="+mn-ea"/>
            </a:endParaRPr>
          </a:p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wine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pd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read_csv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'https://bit.ly/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wine_csv_data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data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wine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[[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'alcohol'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'sugar'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'pH'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]].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to_numpy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target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wine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'class'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].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to_numpy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test_input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test_target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train_test_split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data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test_size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0.2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3FC14B-9980-04AC-35A4-70F4F86A7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9355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랜덤 포레스트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C67D90-7BAB-AC2F-1888-7A479584C744}"/>
              </a:ext>
            </a:extLst>
          </p:cNvPr>
          <p:cNvSpPr txBox="1"/>
          <p:nvPr/>
        </p:nvSpPr>
        <p:spPr>
          <a:xfrm>
            <a:off x="660530" y="1001781"/>
            <a:ext cx="4955203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cross_validate</a:t>
            </a:r>
            <a:r>
              <a:rPr lang="en-US" altLang="ko-KR" sz="1600" dirty="0">
                <a:latin typeface="+mn-ea"/>
              </a:rPr>
              <a:t>() </a:t>
            </a:r>
            <a:r>
              <a:rPr lang="ko-KR" altLang="en-US" sz="1600" dirty="0">
                <a:latin typeface="+mn-ea"/>
              </a:rPr>
              <a:t>함수를 사용해 교차 검증을 수행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2F6F3F-8ED5-7A6A-16A7-E1AF35340937}"/>
              </a:ext>
            </a:extLst>
          </p:cNvPr>
          <p:cNvSpPr txBox="1"/>
          <p:nvPr/>
        </p:nvSpPr>
        <p:spPr>
          <a:xfrm>
            <a:off x="1106225" y="1542486"/>
            <a:ext cx="9389058" cy="1600438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sklearn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model_selection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cross_validate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from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sklearn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ensemble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EBBBFF"/>
                </a:solidFill>
                <a:effectLst/>
                <a:latin typeface="+mn-ea"/>
              </a:rPr>
              <a:t>import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RandomForestClassifier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b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</a:b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rf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RandomForestClassifier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cross_validate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rf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return_train_score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True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</a:p>
          <a:p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train_score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]),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np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.mean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scores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[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 err="1">
                <a:solidFill>
                  <a:srgbClr val="D1F1A9"/>
                </a:solidFill>
                <a:effectLst/>
                <a:latin typeface="+mn-ea"/>
              </a:rPr>
              <a:t>test_score</a:t>
            </a:r>
            <a:r>
              <a:rPr lang="en-US" altLang="ko-KR" sz="1400" b="0" dirty="0">
                <a:solidFill>
                  <a:srgbClr val="D1F1A9"/>
                </a:solidFill>
                <a:effectLst/>
                <a:latin typeface="+mn-ea"/>
              </a:rPr>
              <a:t>'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]))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F7359E-7486-3F24-A8A1-288D9B6D7223}"/>
              </a:ext>
            </a:extLst>
          </p:cNvPr>
          <p:cNvSpPr txBox="1"/>
          <p:nvPr/>
        </p:nvSpPr>
        <p:spPr>
          <a:xfrm>
            <a:off x="1064390" y="3185704"/>
            <a:ext cx="9826729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+mn-ea"/>
              </a:rPr>
              <a:t>RandomForestClassifier</a:t>
            </a:r>
            <a:r>
              <a:rPr lang="ko-KR" altLang="en-US" sz="1400" dirty="0">
                <a:latin typeface="+mn-ea"/>
              </a:rPr>
              <a:t>는 기본적으로 </a:t>
            </a:r>
            <a:r>
              <a:rPr lang="en-US" altLang="ko-KR" sz="1400" dirty="0">
                <a:latin typeface="+mn-ea"/>
              </a:rPr>
              <a:t>100</a:t>
            </a:r>
            <a:r>
              <a:rPr lang="ko-KR" altLang="en-US" sz="1400" dirty="0">
                <a:latin typeface="+mn-ea"/>
              </a:rPr>
              <a:t>개의 결정 트리를 사용하므로 </a:t>
            </a:r>
            <a:r>
              <a:rPr lang="en-US" altLang="ko-KR" sz="1400" dirty="0" err="1">
                <a:latin typeface="+mn-ea"/>
              </a:rPr>
              <a:t>n_jobs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매개변수를 </a:t>
            </a:r>
            <a:r>
              <a:rPr lang="en-US" altLang="ko-KR" sz="1400" dirty="0">
                <a:latin typeface="+mn-ea"/>
              </a:rPr>
              <a:t>-1</a:t>
            </a:r>
            <a:r>
              <a:rPr lang="ko-KR" altLang="en-US" sz="1400" dirty="0">
                <a:latin typeface="+mn-ea"/>
              </a:rPr>
              <a:t>로 지정하여 모든 </a:t>
            </a:r>
            <a:r>
              <a:rPr lang="en-US" altLang="ko-KR" sz="1400" dirty="0">
                <a:latin typeface="+mn-ea"/>
              </a:rPr>
              <a:t>CPU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코어를 사용하는 것이 좋음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+mn-ea"/>
              </a:rPr>
              <a:t>return_train_score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매개변수를 </a:t>
            </a:r>
            <a:r>
              <a:rPr lang="en-US" altLang="ko-KR" sz="1400" dirty="0">
                <a:latin typeface="+mn-ea"/>
              </a:rPr>
              <a:t>True</a:t>
            </a:r>
            <a:r>
              <a:rPr lang="ko-KR" altLang="en-US" sz="1400" dirty="0">
                <a:latin typeface="+mn-ea"/>
              </a:rPr>
              <a:t>로 지정하면 검증 점수 뿐만 아니라 훈련 세트에 대한 점수도 같이 반환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훈련 세트와 검증 세트의 점수를 비교하면 과대적합을 파악하는데 용이함</a:t>
            </a:r>
            <a:endParaRPr lang="en-US" altLang="ko-KR" sz="1400" dirty="0">
              <a:latin typeface="+mn-ea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599E9FA1-C5B1-FE37-2A71-F6AF9347A7BE}"/>
              </a:ext>
            </a:extLst>
          </p:cNvPr>
          <p:cNvCxnSpPr>
            <a:cxnSpLocks/>
          </p:cNvCxnSpPr>
          <p:nvPr/>
        </p:nvCxnSpPr>
        <p:spPr>
          <a:xfrm>
            <a:off x="8942677" y="2651511"/>
            <a:ext cx="0" cy="219106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8B5C91A-2AAC-2447-7C0C-8E5A56629D45}"/>
              </a:ext>
            </a:extLst>
          </p:cNvPr>
          <p:cNvSpPr txBox="1"/>
          <p:nvPr/>
        </p:nvSpPr>
        <p:spPr>
          <a:xfrm>
            <a:off x="7984904" y="2791544"/>
            <a:ext cx="2048959" cy="3218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chemeClr val="accent4"/>
                </a:solidFill>
                <a:latin typeface="+mn-ea"/>
              </a:rPr>
              <a:t>최대한 병렬로 교차 검증을 수행</a:t>
            </a:r>
            <a:endParaRPr lang="en-US" altLang="ko-KR" sz="11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C8D4B3-B465-6220-8094-B7A76C3EE69C}"/>
              </a:ext>
            </a:extLst>
          </p:cNvPr>
          <p:cNvSpPr txBox="1"/>
          <p:nvPr/>
        </p:nvSpPr>
        <p:spPr>
          <a:xfrm>
            <a:off x="1106226" y="4748012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&gt;&gt;</a:t>
            </a:r>
            <a:r>
              <a:rPr lang="en-US" altLang="ko-KR" sz="1400" dirty="0">
                <a:solidFill>
                  <a:srgbClr val="FFFFFF"/>
                </a:solidFill>
                <a:latin typeface="+mn-ea"/>
              </a:rPr>
              <a:t>&gt;</a:t>
            </a:r>
            <a:r>
              <a:rPr lang="ko-KR" altLang="en-US" sz="1400" dirty="0">
                <a:solidFill>
                  <a:srgbClr val="FFFFFF"/>
                </a:solidFill>
                <a:latin typeface="+mn-ea"/>
              </a:rPr>
              <a:t> </a:t>
            </a:r>
            <a:r>
              <a:rPr lang="en-US" altLang="ko-KR" sz="1400" b="0" i="0" dirty="0">
                <a:solidFill>
                  <a:srgbClr val="FFFFFF"/>
                </a:solidFill>
                <a:effectLst/>
                <a:latin typeface="+mn-ea"/>
              </a:rPr>
              <a:t>0.9973541965122431 0.8905151032797809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6A0DF3-0A81-3F85-6002-C2F3BB70D783}"/>
              </a:ext>
            </a:extLst>
          </p:cNvPr>
          <p:cNvSpPr txBox="1"/>
          <p:nvPr/>
        </p:nvSpPr>
        <p:spPr>
          <a:xfrm>
            <a:off x="1064390" y="5096198"/>
            <a:ext cx="2699778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훈련 세트에 다소 과대적합됨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3E8B1128-D5B4-D3C8-43DF-9B114BACB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5708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랜덤 포레스트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C67D90-7BAB-AC2F-1888-7A479584C744}"/>
              </a:ext>
            </a:extLst>
          </p:cNvPr>
          <p:cNvSpPr txBox="1"/>
          <p:nvPr/>
        </p:nvSpPr>
        <p:spPr>
          <a:xfrm>
            <a:off x="660530" y="1001781"/>
            <a:ext cx="10597773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랜덤 </a:t>
            </a:r>
            <a:r>
              <a:rPr lang="ko-KR" altLang="en-US" sz="1600" dirty="0" err="1">
                <a:latin typeface="+mn-ea"/>
              </a:rPr>
              <a:t>포레스트는</a:t>
            </a:r>
            <a:r>
              <a:rPr lang="ko-KR" altLang="en-US" sz="1600" dirty="0">
                <a:latin typeface="+mn-ea"/>
              </a:rPr>
              <a:t> 결정 트리의 앙상블이기 때문에 </a:t>
            </a:r>
            <a:r>
              <a:rPr lang="en-US" altLang="ko-KR" sz="1600" dirty="0" err="1">
                <a:latin typeface="+mn-ea"/>
              </a:rPr>
              <a:t>DecisionTreeClassifier</a:t>
            </a:r>
            <a:r>
              <a:rPr lang="ko-KR" altLang="en-US" sz="1600" dirty="0">
                <a:latin typeface="+mn-ea"/>
              </a:rPr>
              <a:t>가 제공하는 중요한 매개변수를 모두 제공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또한 결정 트리의 큰 장점 중 하나인 특성 중요도를 계산함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랜덤 </a:t>
            </a:r>
            <a:r>
              <a:rPr lang="ko-KR" altLang="en-US" sz="1600" dirty="0" err="1">
                <a:latin typeface="+mn-ea"/>
              </a:rPr>
              <a:t>포레스트의</a:t>
            </a:r>
            <a:r>
              <a:rPr lang="ko-KR" altLang="en-US" sz="1600" dirty="0">
                <a:latin typeface="+mn-ea"/>
              </a:rPr>
              <a:t> 특성 중요도는 각 결정 트리의 특성 중요도를 취합한 것</a:t>
            </a:r>
            <a:endParaRPr lang="en-US" altLang="ko-KR" sz="16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FA240E-CEBC-902E-1BC7-52E3B7D96475}"/>
              </a:ext>
            </a:extLst>
          </p:cNvPr>
          <p:cNvSpPr txBox="1"/>
          <p:nvPr/>
        </p:nvSpPr>
        <p:spPr>
          <a:xfrm>
            <a:off x="1106226" y="2274006"/>
            <a:ext cx="9389058" cy="52322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rf</a:t>
            </a:r>
            <a:r>
              <a:rPr lang="fr-FR" altLang="ko-KR" sz="1400" b="0" dirty="0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fit(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fr-FR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rf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fr-FR" altLang="ko-KR" sz="1400" b="0" dirty="0">
                <a:solidFill>
                  <a:srgbClr val="FF9DA4"/>
                </a:solidFill>
                <a:effectLst/>
                <a:latin typeface="+mn-ea"/>
              </a:rPr>
              <a:t>feature_importances_</a:t>
            </a:r>
            <a:r>
              <a:rPr lang="fr-FR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fr-FR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996B45-5C7E-36C4-07BC-8207CB1220F7}"/>
              </a:ext>
            </a:extLst>
          </p:cNvPr>
          <p:cNvSpPr txBox="1"/>
          <p:nvPr/>
        </p:nvSpPr>
        <p:spPr>
          <a:xfrm>
            <a:off x="1106226" y="2990286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b="0" dirty="0">
                <a:solidFill>
                  <a:srgbClr val="FFFFFF"/>
                </a:solidFill>
                <a:effectLst/>
                <a:latin typeface="+mn-ea"/>
              </a:rPr>
              <a:t>&gt;&gt;&gt; [0.23167441 0.50039841 0.26792718]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0483AC-1BC6-9882-3FFA-2FF4A9255EA8}"/>
              </a:ext>
            </a:extLst>
          </p:cNvPr>
          <p:cNvSpPr txBox="1"/>
          <p:nvPr/>
        </p:nvSpPr>
        <p:spPr>
          <a:xfrm>
            <a:off x="660530" y="3513133"/>
            <a:ext cx="4307589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절 </a:t>
            </a:r>
            <a:r>
              <a:rPr lang="en-US" altLang="ko-KR" sz="1600" dirty="0">
                <a:latin typeface="+mn-ea"/>
              </a:rPr>
              <a:t>‘</a:t>
            </a:r>
            <a:r>
              <a:rPr lang="ko-KR" altLang="en-US" sz="1600" dirty="0">
                <a:latin typeface="+mn-ea"/>
              </a:rPr>
              <a:t>결정 트리</a:t>
            </a:r>
            <a:r>
              <a:rPr lang="en-US" altLang="ko-KR" sz="1600" dirty="0">
                <a:latin typeface="+mn-ea"/>
              </a:rPr>
              <a:t>’</a:t>
            </a:r>
            <a:r>
              <a:rPr lang="ko-KR" altLang="en-US" sz="1600" dirty="0">
                <a:latin typeface="+mn-ea"/>
              </a:rPr>
              <a:t>에서 만든 특성 중요도와 비교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75493A-2458-7377-C856-60CD6491BEE9}"/>
              </a:ext>
            </a:extLst>
          </p:cNvPr>
          <p:cNvSpPr txBox="1"/>
          <p:nvPr/>
        </p:nvSpPr>
        <p:spPr>
          <a:xfrm>
            <a:off x="1106226" y="4037582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b="0" dirty="0">
                <a:solidFill>
                  <a:srgbClr val="FFFFFF"/>
                </a:solidFill>
                <a:effectLst/>
                <a:latin typeface="+mn-ea"/>
              </a:rPr>
              <a:t>&gt;&gt;&gt; [0.12345626 0.86862934 0.0079144 ]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356F04-4883-0883-82D9-65C8769D0F90}"/>
              </a:ext>
            </a:extLst>
          </p:cNvPr>
          <p:cNvSpPr txBox="1"/>
          <p:nvPr/>
        </p:nvSpPr>
        <p:spPr>
          <a:xfrm>
            <a:off x="1064390" y="4425638"/>
            <a:ext cx="7210628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두 번째 특성의 중요도가 감소하고 다른 두 특성의 중요도가 조금 상승함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랜덤 </a:t>
            </a:r>
            <a:r>
              <a:rPr lang="ko-KR" altLang="en-US" sz="1400" dirty="0" err="1">
                <a:latin typeface="+mn-ea"/>
              </a:rPr>
              <a:t>포레스트가</a:t>
            </a:r>
            <a:r>
              <a:rPr lang="ko-KR" altLang="en-US" sz="1400" dirty="0">
                <a:latin typeface="+mn-ea"/>
              </a:rPr>
              <a:t> 특성의 일부를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랜덤</a:t>
            </a:r>
            <a:r>
              <a:rPr lang="ko-KR" altLang="en-US" sz="1400" dirty="0">
                <a:latin typeface="+mn-ea"/>
              </a:rPr>
              <a:t>하게 선택하여 결정 트리를 훈련하기 때문임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그 결과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하나의 특성에 과도하게 집중하지 않고 좀 더 많은 특성이 훈련 </a:t>
            </a:r>
            <a:r>
              <a:rPr lang="ko-KR" altLang="en-US" sz="1400" dirty="0">
                <a:latin typeface="+mn-ea"/>
              </a:rPr>
              <a:t>기여할 기회를 얻음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이는  과대적합을 줄이고 일반화 성능을 높이는 데 도움이 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29" name="슬라이드 번호 개체 틀 28">
            <a:extLst>
              <a:ext uri="{FF2B5EF4-FFF2-40B4-BE49-F238E27FC236}">
                <a16:creationId xmlns:a16="http://schemas.microsoft.com/office/drawing/2014/main" id="{2486AC3A-8DE0-0503-DA54-3CD1ED313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5680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랜덤 포레스트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C67D90-7BAB-AC2F-1888-7A479584C744}"/>
              </a:ext>
            </a:extLst>
          </p:cNvPr>
          <p:cNvSpPr txBox="1"/>
          <p:nvPr/>
        </p:nvSpPr>
        <p:spPr>
          <a:xfrm>
            <a:off x="660530" y="1001781"/>
            <a:ext cx="8284640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RandomForestClassifier</a:t>
            </a:r>
            <a:r>
              <a:rPr lang="ko-KR" altLang="en-US" sz="1600" dirty="0">
                <a:latin typeface="+mn-ea"/>
              </a:rPr>
              <a:t>에는 자체적으로 모델을 평가하는 점수를 얻을 </a:t>
            </a:r>
            <a:r>
              <a:rPr lang="ko-KR" altLang="en-US" sz="1600">
                <a:latin typeface="+mn-ea"/>
              </a:rPr>
              <a:t>수 있음</a:t>
            </a:r>
            <a:endParaRPr lang="en-US" altLang="ko-KR" sz="160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>
                <a:latin typeface="+mn-ea"/>
              </a:rPr>
              <a:t>부트스트랩 </a:t>
            </a:r>
            <a:r>
              <a:rPr lang="ko-KR" altLang="en-US" sz="1600" dirty="0">
                <a:latin typeface="+mn-ea"/>
              </a:rPr>
              <a:t>샘플에 포함되지 않고 남는 샘플을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OOB(Out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of</a:t>
            </a:r>
            <a:r>
              <a:rPr lang="ko-KR" altLang="en-US" sz="1600" dirty="0">
                <a:solidFill>
                  <a:srgbClr val="69258A"/>
                </a:solidFill>
                <a:latin typeface="+mn-ea"/>
              </a:rPr>
              <a:t> </a:t>
            </a:r>
            <a:r>
              <a:rPr lang="en-US" altLang="ko-KR" sz="1600" dirty="0">
                <a:solidFill>
                  <a:srgbClr val="69258A"/>
                </a:solidFill>
                <a:latin typeface="+mn-ea"/>
              </a:rPr>
              <a:t>bag) </a:t>
            </a:r>
            <a:r>
              <a:rPr lang="ko-KR" altLang="en-US" sz="1600" dirty="0">
                <a:latin typeface="+mn-ea"/>
              </a:rPr>
              <a:t>샘플이라고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OOB</a:t>
            </a:r>
            <a:r>
              <a:rPr lang="ko-KR" altLang="en-US" sz="1600" dirty="0">
                <a:latin typeface="+mn-ea"/>
              </a:rPr>
              <a:t>샘플을 사용하여 부트스트랩 샘플로 훈련한 결정 트리를 평가할 수 있음</a:t>
            </a:r>
            <a:r>
              <a:rPr lang="en-US" altLang="ko-KR" sz="1600" dirty="0">
                <a:latin typeface="+mn-ea"/>
              </a:rPr>
              <a:t> (= </a:t>
            </a:r>
            <a:r>
              <a:rPr lang="ko-KR" altLang="en-US" sz="1600" dirty="0">
                <a:latin typeface="+mn-ea"/>
              </a:rPr>
              <a:t>검증 세트</a:t>
            </a:r>
            <a:r>
              <a:rPr lang="en-US" altLang="ko-KR" sz="1600" dirty="0">
                <a:latin typeface="+mn-ea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 점수를 얻기 위해서</a:t>
            </a: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oob_score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매개변수를 </a:t>
            </a:r>
            <a:r>
              <a:rPr lang="en-US" altLang="ko-KR" sz="1600" dirty="0">
                <a:latin typeface="+mn-ea"/>
              </a:rPr>
              <a:t>True</a:t>
            </a:r>
            <a:r>
              <a:rPr lang="ko-KR" altLang="en-US" sz="1600" dirty="0">
                <a:latin typeface="+mn-ea"/>
              </a:rPr>
              <a:t>로 지정해야 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이렇게 하면 랜덤 </a:t>
            </a:r>
            <a:r>
              <a:rPr lang="ko-KR" altLang="en-US" sz="1600" dirty="0" err="1">
                <a:latin typeface="+mn-ea"/>
              </a:rPr>
              <a:t>포레스트는</a:t>
            </a:r>
            <a:r>
              <a:rPr lang="ko-KR" altLang="en-US" sz="1600" dirty="0">
                <a:latin typeface="+mn-ea"/>
              </a:rPr>
              <a:t> 각 결정 트리의 </a:t>
            </a:r>
            <a:r>
              <a:rPr lang="en-US" altLang="ko-KR" sz="1600" dirty="0">
                <a:latin typeface="+mn-ea"/>
              </a:rPr>
              <a:t>OOB </a:t>
            </a:r>
            <a:r>
              <a:rPr lang="ko-KR" altLang="en-US" sz="1600" dirty="0">
                <a:latin typeface="+mn-ea"/>
              </a:rPr>
              <a:t>점수를 평균하여 출력함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D240C9-277E-DAFF-BE3A-67EF2DF554E1}"/>
              </a:ext>
            </a:extLst>
          </p:cNvPr>
          <p:cNvSpPr txBox="1"/>
          <p:nvPr/>
        </p:nvSpPr>
        <p:spPr>
          <a:xfrm>
            <a:off x="1106225" y="3036006"/>
            <a:ext cx="9389058" cy="738664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rf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 </a:t>
            </a:r>
            <a:r>
              <a:rPr lang="en-US" altLang="ko-KR" sz="1400" b="0" dirty="0" err="1">
                <a:solidFill>
                  <a:srgbClr val="FFEEAD"/>
                </a:solidFill>
                <a:effectLst/>
                <a:latin typeface="+mn-ea"/>
              </a:rPr>
              <a:t>RandomForestClassifier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oob_score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True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n_jobs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=-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1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C58F"/>
                </a:solidFill>
                <a:effectLst/>
                <a:latin typeface="+mn-ea"/>
              </a:rPr>
              <a:t>random_state</a:t>
            </a:r>
            <a:r>
              <a:rPr lang="en-US" altLang="ko-KR" sz="1400" b="0" dirty="0">
                <a:solidFill>
                  <a:srgbClr val="99FFFF"/>
                </a:solidFill>
                <a:effectLst/>
                <a:latin typeface="+mn-ea"/>
              </a:rPr>
              <a:t>=</a:t>
            </a:r>
            <a:r>
              <a:rPr lang="en-US" altLang="ko-KR" sz="1400" b="0" dirty="0">
                <a:solidFill>
                  <a:srgbClr val="FFC58F"/>
                </a:solidFill>
                <a:effectLst/>
                <a:latin typeface="+mn-ea"/>
              </a:rPr>
              <a:t>42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rf</a:t>
            </a:r>
            <a:r>
              <a:rPr lang="en-US" altLang="ko-KR" sz="1400" b="0" dirty="0" err="1">
                <a:solidFill>
                  <a:srgbClr val="FFFF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fit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train_input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, 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train_target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  <a:p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print(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rf</a:t>
            </a:r>
            <a:r>
              <a:rPr lang="en-US" altLang="ko-KR" sz="1400" b="0" dirty="0" err="1">
                <a:solidFill>
                  <a:srgbClr val="BBDAFF"/>
                </a:solidFill>
                <a:effectLst/>
                <a:latin typeface="+mn-ea"/>
              </a:rPr>
              <a:t>.</a:t>
            </a:r>
            <a:r>
              <a:rPr lang="en-US" altLang="ko-KR" sz="1400" b="0" dirty="0" err="1">
                <a:solidFill>
                  <a:srgbClr val="FF9DA4"/>
                </a:solidFill>
                <a:effectLst/>
                <a:latin typeface="+mn-ea"/>
              </a:rPr>
              <a:t>oob_score</a:t>
            </a:r>
            <a:r>
              <a:rPr lang="en-US" altLang="ko-KR" sz="1400" b="0" dirty="0">
                <a:solidFill>
                  <a:srgbClr val="FF9DA4"/>
                </a:solidFill>
                <a:effectLst/>
                <a:latin typeface="+mn-ea"/>
              </a:rPr>
              <a:t>_</a:t>
            </a:r>
            <a:r>
              <a:rPr lang="en-US" altLang="ko-KR" sz="1400" b="0" dirty="0">
                <a:solidFill>
                  <a:srgbClr val="BBDAFF"/>
                </a:solidFill>
                <a:effectLst/>
                <a:latin typeface="+mn-ea"/>
              </a:rPr>
              <a:t>)</a:t>
            </a:r>
            <a:endParaRPr lang="en-US" altLang="ko-KR" sz="1400" b="0" dirty="0">
              <a:solidFill>
                <a:srgbClr val="FFFFFF"/>
              </a:solidFill>
              <a:effectLst/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28C78C-6E3F-D4B9-B892-34B220DA6063}"/>
              </a:ext>
            </a:extLst>
          </p:cNvPr>
          <p:cNvSpPr txBox="1"/>
          <p:nvPr/>
        </p:nvSpPr>
        <p:spPr>
          <a:xfrm>
            <a:off x="1106225" y="3952171"/>
            <a:ext cx="9389058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FFFFFF"/>
                </a:solidFill>
                <a:effectLst/>
                <a:latin typeface="+mn-ea"/>
              </a:rPr>
              <a:t>&gt;&gt;&gt; 0.8934000384837406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5D7520-C7B4-E833-9773-C3A31CC916BF}"/>
              </a:ext>
            </a:extLst>
          </p:cNvPr>
          <p:cNvSpPr txBox="1"/>
          <p:nvPr/>
        </p:nvSpPr>
        <p:spPr>
          <a:xfrm>
            <a:off x="1064390" y="4425638"/>
            <a:ext cx="8600431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</a:rPr>
              <a:t>교차 검증에서 찾은 점수와 매우 비슷한 결과를 얻음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OOB </a:t>
            </a:r>
            <a:r>
              <a:rPr lang="ko-KR" altLang="en-US" sz="1400" dirty="0">
                <a:latin typeface="+mn-ea"/>
              </a:rPr>
              <a:t>점수를 사용하면 교차 검증을 대신할 수 있어서 결과적으로 훈련 세트에 더 많은 샘플을 사용할 수 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163EE5A8-7600-E7E4-6987-D285F279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/ 23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0350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 D2Coding">
      <a:majorFont>
        <a:latin typeface="D2Coding"/>
        <a:ea typeface="나눔스퀘어 네오 Bold"/>
        <a:cs typeface=""/>
      </a:majorFont>
      <a:minorFont>
        <a:latin typeface="D2Coding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16885</TotalTime>
  <Words>2338</Words>
  <Application>Microsoft Office PowerPoint</Application>
  <PresentationFormat>와이드스크린</PresentationFormat>
  <Paragraphs>251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D2Coding</vt:lpstr>
      <vt:lpstr>Arial</vt:lpstr>
      <vt:lpstr>나눔스퀘어_ac Bold</vt:lpstr>
      <vt:lpstr>Wingdings</vt:lpstr>
      <vt:lpstr>나눔스퀘어 네오 Regular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</dc:title>
  <dc:creator>이 민규</dc:creator>
  <cp:lastModifiedBy>임영선</cp:lastModifiedBy>
  <cp:revision>80</cp:revision>
  <dcterms:created xsi:type="dcterms:W3CDTF">2022-03-07T11:10:45Z</dcterms:created>
  <dcterms:modified xsi:type="dcterms:W3CDTF">2025-01-17T06:09:08Z</dcterms:modified>
</cp:coreProperties>
</file>

<file path=docProps/thumbnail.jpeg>
</file>